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80" r:id="rId2"/>
    <p:sldId id="258" r:id="rId3"/>
    <p:sldId id="281" r:id="rId4"/>
    <p:sldId id="259" r:id="rId5"/>
    <p:sldId id="260" r:id="rId6"/>
    <p:sldId id="263" r:id="rId7"/>
    <p:sldId id="264" r:id="rId8"/>
    <p:sldId id="266" r:id="rId9"/>
    <p:sldId id="267" r:id="rId10"/>
    <p:sldId id="279" r:id="rId11"/>
    <p:sldId id="284" r:id="rId12"/>
    <p:sldId id="278" r:id="rId13"/>
    <p:sldId id="282" r:id="rId14"/>
    <p:sldId id="269" r:id="rId15"/>
    <p:sldId id="268" r:id="rId16"/>
    <p:sldId id="257" r:id="rId17"/>
  </p:sldIdLst>
  <p:sldSz cx="12192000" cy="6858000"/>
  <p:notesSz cx="6858000" cy="9144000"/>
  <p:embeddedFontLst>
    <p:embeddedFont>
      <p:font typeface="汉仪君黑-45简" panose="02010600030101010101" charset="-122"/>
      <p:regular r:id="rId19"/>
    </p:embeddedFont>
    <p:embeddedFont>
      <p:font typeface="Calibri" panose="020F0502020204030204" pitchFamily="34" charset="0"/>
      <p:regular r:id="rId20"/>
      <p:bold r:id="rId21"/>
      <p:italic r:id="rId22"/>
      <p:boldItalic r:id="rId23"/>
    </p:embeddedFont>
    <p:embeddedFont>
      <p:font typeface="Calibri Light" panose="020F0302020204030204" pitchFamily="34" charset="0"/>
      <p:regular r:id="rId24"/>
      <p:italic r:id="rId25"/>
    </p:embeddedFont>
    <p:embeddedFont>
      <p:font typeface="Roboto" panose="02000000000000000000" pitchFamily="2" charset="0"/>
      <p:regular r:id="rId26"/>
      <p:bold r:id="rId27"/>
      <p:italic r:id="rId28"/>
      <p:boldItalic r:id="rId29"/>
    </p:embeddedFont>
  </p:embeddedFontLst>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DCBDB"/>
    <a:srgbClr val="578FB7"/>
    <a:srgbClr val="284E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7" d="100"/>
          <a:sy n="97" d="100"/>
        </p:scale>
        <p:origin x="96"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tags" Target="tags/tag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B71801-939A-4D4D-B22D-A4DAA3D40BD4}" type="datetimeFigureOut">
              <a:rPr lang="en-CA" smtClean="0"/>
              <a:t>2023-06-22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7E400D-D2C9-48BE-81D0-EE1AFC3F6EF3}" type="slidenum">
              <a:rPr lang="en-CA" smtClean="0"/>
              <a:t>‹#›</a:t>
            </a:fld>
            <a:endParaRPr lang="en-CA"/>
          </a:p>
        </p:txBody>
      </p:sp>
    </p:spTree>
    <p:extLst>
      <p:ext uri="{BB962C8B-B14F-4D97-AF65-F5344CB8AC3E}">
        <p14:creationId xmlns:p14="http://schemas.microsoft.com/office/powerpoint/2010/main" val="850613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543a59dddc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g2543a59dddc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543a59dddc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g2543a59dddc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5CEBC46-BC37-4D8E-B7BE-3670FBD54F69}" type="datetimeFigureOut">
              <a:rPr lang="zh-CN" altLang="en-US" smtClean="0"/>
              <a:t>2023/6/22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1F1D67D-4EF2-4E64-B1CC-CD5CBEDC28C3}"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5CEBC46-BC37-4D8E-B7BE-3670FBD54F69}" type="datetimeFigureOut">
              <a:rPr lang="zh-CN" altLang="en-US" smtClean="0"/>
              <a:t>2023/6/22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1F1D67D-4EF2-4E64-B1CC-CD5CBEDC28C3}"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5CEBC46-BC37-4D8E-B7BE-3670FBD54F69}" type="datetimeFigureOut">
              <a:rPr lang="zh-CN" altLang="en-US" smtClean="0"/>
              <a:t>2023/6/22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1F1D67D-4EF2-4E64-B1CC-CD5CBEDC28C3}"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5CEBC46-BC37-4D8E-B7BE-3670FBD54F69}" type="datetimeFigureOut">
              <a:rPr lang="zh-CN" altLang="en-US" smtClean="0"/>
              <a:t>2023/6/22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1F1D67D-4EF2-4E64-B1CC-CD5CBEDC28C3}"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5CEBC46-BC37-4D8E-B7BE-3670FBD54F69}" type="datetimeFigureOut">
              <a:rPr lang="zh-CN" altLang="en-US" smtClean="0"/>
              <a:t>2023/6/22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1F1D67D-4EF2-4E64-B1CC-CD5CBEDC28C3}"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5CEBC46-BC37-4D8E-B7BE-3670FBD54F69}" type="datetimeFigureOut">
              <a:rPr lang="zh-CN" altLang="en-US" smtClean="0"/>
              <a:t>2023/6/22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1F1D67D-4EF2-4E64-B1CC-CD5CBEDC28C3}"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5CEBC46-BC37-4D8E-B7BE-3670FBD54F69}" type="datetimeFigureOut">
              <a:rPr lang="zh-CN" altLang="en-US" smtClean="0"/>
              <a:t>2023/6/22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1F1D67D-4EF2-4E64-B1CC-CD5CBEDC28C3}"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5CEBC46-BC37-4D8E-B7BE-3670FBD54F69}" type="datetimeFigureOut">
              <a:rPr lang="zh-CN" altLang="en-US" smtClean="0"/>
              <a:t>2023/6/22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1F1D67D-4EF2-4E64-B1CC-CD5CBEDC28C3}"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5CEBC46-BC37-4D8E-B7BE-3670FBD54F69}" type="datetimeFigureOut">
              <a:rPr lang="zh-CN" altLang="en-US" smtClean="0"/>
              <a:t>2023/6/22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1F1D67D-4EF2-4E64-B1CC-CD5CBEDC28C3}"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5CEBC46-BC37-4D8E-B7BE-3670FBD54F69}" type="datetimeFigureOut">
              <a:rPr lang="zh-CN" altLang="en-US" smtClean="0"/>
              <a:t>2023/6/22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1F1D67D-4EF2-4E64-B1CC-CD5CBEDC28C3}"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5CEBC46-BC37-4D8E-B7BE-3670FBD54F69}" type="datetimeFigureOut">
              <a:rPr lang="zh-CN" altLang="en-US" smtClean="0"/>
              <a:t>2023/6/22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1F1D67D-4EF2-4E64-B1CC-CD5CBEDC28C3}"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CEBC46-BC37-4D8E-B7BE-3670FBD54F69}" type="datetimeFigureOut">
              <a:rPr lang="zh-CN" altLang="en-US" smtClean="0"/>
              <a:t>2023/6/22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F1D67D-4EF2-4E64-B1CC-CD5CBEDC28C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椭圆 49"/>
          <p:cNvSpPr/>
          <p:nvPr/>
        </p:nvSpPr>
        <p:spPr>
          <a:xfrm>
            <a:off x="9677563" y="369497"/>
            <a:ext cx="1928499" cy="1928499"/>
          </a:xfrm>
          <a:prstGeom prst="ellipse">
            <a:avLst/>
          </a:prstGeom>
          <a:solidFill>
            <a:srgbClr val="28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4"/>
          <p:cNvSpPr/>
          <p:nvPr/>
        </p:nvSpPr>
        <p:spPr>
          <a:xfrm flipV="1">
            <a:off x="1985818" y="0"/>
            <a:ext cx="3158836" cy="6867237"/>
          </a:xfrm>
          <a:custGeom>
            <a:avLst/>
            <a:gdLst>
              <a:gd name="connsiteX0" fmla="*/ 0 w 3158836"/>
              <a:gd name="connsiteY0" fmla="*/ 0 h 6858000"/>
              <a:gd name="connsiteX1" fmla="*/ 3158836 w 3158836"/>
              <a:gd name="connsiteY1" fmla="*/ 0 h 6858000"/>
              <a:gd name="connsiteX2" fmla="*/ 3158836 w 3158836"/>
              <a:gd name="connsiteY2" fmla="*/ 6858000 h 6858000"/>
              <a:gd name="connsiteX3" fmla="*/ 0 w 3158836"/>
              <a:gd name="connsiteY3" fmla="*/ 6858000 h 6858000"/>
              <a:gd name="connsiteX4" fmla="*/ 0 w 3158836"/>
              <a:gd name="connsiteY4" fmla="*/ 0 h 6858000"/>
              <a:gd name="connsiteX0-1" fmla="*/ 0 w 3158836"/>
              <a:gd name="connsiteY0-2" fmla="*/ 0 h 6867237"/>
              <a:gd name="connsiteX1-3" fmla="*/ 3158836 w 3158836"/>
              <a:gd name="connsiteY1-4" fmla="*/ 0 h 6867237"/>
              <a:gd name="connsiteX2-5" fmla="*/ 831273 w 3158836"/>
              <a:gd name="connsiteY2-6" fmla="*/ 6867237 h 6867237"/>
              <a:gd name="connsiteX3-7" fmla="*/ 0 w 3158836"/>
              <a:gd name="connsiteY3-8" fmla="*/ 6858000 h 6867237"/>
              <a:gd name="connsiteX4-9" fmla="*/ 0 w 3158836"/>
              <a:gd name="connsiteY4-10" fmla="*/ 0 h 686723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158836" h="6867237">
                <a:moveTo>
                  <a:pt x="0" y="0"/>
                </a:moveTo>
                <a:lnTo>
                  <a:pt x="3158836" y="0"/>
                </a:lnTo>
                <a:lnTo>
                  <a:pt x="831273" y="6867237"/>
                </a:lnTo>
                <a:lnTo>
                  <a:pt x="0" y="6858000"/>
                </a:lnTo>
                <a:lnTo>
                  <a:pt x="0" y="0"/>
                </a:lnTo>
                <a:close/>
              </a:path>
            </a:pathLst>
          </a:custGeom>
          <a:solidFill>
            <a:srgbClr val="9DC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0"/>
            <a:ext cx="2207491" cy="6858000"/>
          </a:xfrm>
          <a:prstGeom prst="rect">
            <a:avLst/>
          </a:prstGeom>
          <a:solidFill>
            <a:srgbClr val="28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 y="0"/>
            <a:ext cx="5144655" cy="6867237"/>
          </a:xfrm>
          <a:custGeom>
            <a:avLst/>
            <a:gdLst>
              <a:gd name="connsiteX0" fmla="*/ 0 w 3158836"/>
              <a:gd name="connsiteY0" fmla="*/ 0 h 6858000"/>
              <a:gd name="connsiteX1" fmla="*/ 3158836 w 3158836"/>
              <a:gd name="connsiteY1" fmla="*/ 0 h 6858000"/>
              <a:gd name="connsiteX2" fmla="*/ 3158836 w 3158836"/>
              <a:gd name="connsiteY2" fmla="*/ 6858000 h 6858000"/>
              <a:gd name="connsiteX3" fmla="*/ 0 w 3158836"/>
              <a:gd name="connsiteY3" fmla="*/ 6858000 h 6858000"/>
              <a:gd name="connsiteX4" fmla="*/ 0 w 3158836"/>
              <a:gd name="connsiteY4" fmla="*/ 0 h 6858000"/>
              <a:gd name="connsiteX0-1" fmla="*/ 0 w 3158836"/>
              <a:gd name="connsiteY0-2" fmla="*/ 0 h 6867237"/>
              <a:gd name="connsiteX1-3" fmla="*/ 3158836 w 3158836"/>
              <a:gd name="connsiteY1-4" fmla="*/ 0 h 6867237"/>
              <a:gd name="connsiteX2-5" fmla="*/ 831273 w 3158836"/>
              <a:gd name="connsiteY2-6" fmla="*/ 6867237 h 6867237"/>
              <a:gd name="connsiteX3-7" fmla="*/ 0 w 3158836"/>
              <a:gd name="connsiteY3-8" fmla="*/ 6858000 h 6867237"/>
              <a:gd name="connsiteX4-9" fmla="*/ 0 w 3158836"/>
              <a:gd name="connsiteY4-10" fmla="*/ 0 h 6867237"/>
              <a:gd name="connsiteX0-11" fmla="*/ 1985819 w 5144655"/>
              <a:gd name="connsiteY0-12" fmla="*/ 0 h 6867237"/>
              <a:gd name="connsiteX1-13" fmla="*/ 5144655 w 5144655"/>
              <a:gd name="connsiteY1-14" fmla="*/ 0 h 6867237"/>
              <a:gd name="connsiteX2-15" fmla="*/ 2817092 w 5144655"/>
              <a:gd name="connsiteY2-16" fmla="*/ 6867237 h 6867237"/>
              <a:gd name="connsiteX3-17" fmla="*/ 0 w 5144655"/>
              <a:gd name="connsiteY3-18" fmla="*/ 6858000 h 6867237"/>
              <a:gd name="connsiteX4-19" fmla="*/ 1985819 w 5144655"/>
              <a:gd name="connsiteY4-20" fmla="*/ 0 h 686723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144655" h="6867237">
                <a:moveTo>
                  <a:pt x="1985819" y="0"/>
                </a:moveTo>
                <a:lnTo>
                  <a:pt x="5144655" y="0"/>
                </a:lnTo>
                <a:lnTo>
                  <a:pt x="2817092" y="6867237"/>
                </a:lnTo>
                <a:lnTo>
                  <a:pt x="0" y="6858000"/>
                </a:lnTo>
                <a:lnTo>
                  <a:pt x="1985819" y="0"/>
                </a:lnTo>
                <a:close/>
              </a:path>
            </a:pathLst>
          </a:custGeom>
          <a:solidFill>
            <a:srgbClr val="57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846738" y="2485101"/>
            <a:ext cx="5304850" cy="1200329"/>
          </a:xfrm>
          <a:prstGeom prst="rect">
            <a:avLst/>
          </a:prstGeom>
          <a:noFill/>
        </p:spPr>
        <p:txBody>
          <a:bodyPr wrap="none" rtlCol="0">
            <a:spAutoFit/>
          </a:bodyPr>
          <a:lstStyle/>
          <a:p>
            <a:r>
              <a:rPr lang="en-CA" altLang="zh-CN" sz="7200" dirty="0"/>
              <a:t>Web Scraping</a:t>
            </a:r>
            <a:endParaRPr lang="zh-CN" altLang="en-US" sz="7200" dirty="0">
              <a:latin typeface="汉仪君黑-45简" panose="020B0604020202020204" pitchFamily="34" charset="-122"/>
              <a:ea typeface="汉仪君黑-45简" panose="020B0604020202020204" pitchFamily="34" charset="-122"/>
            </a:endParaRPr>
          </a:p>
        </p:txBody>
      </p:sp>
      <p:grpSp>
        <p:nvGrpSpPr>
          <p:cNvPr id="11" name="组合 10"/>
          <p:cNvGrpSpPr/>
          <p:nvPr/>
        </p:nvGrpSpPr>
        <p:grpSpPr>
          <a:xfrm>
            <a:off x="10085774" y="753001"/>
            <a:ext cx="930312" cy="1161493"/>
            <a:chOff x="1710" y="6155"/>
            <a:chExt cx="2165" cy="2703"/>
          </a:xfrm>
        </p:grpSpPr>
        <p:sp>
          <p:nvSpPr>
            <p:cNvPr id="13" name="Freeform 1637"/>
            <p:cNvSpPr/>
            <p:nvPr/>
          </p:nvSpPr>
          <p:spPr bwMode="auto">
            <a:xfrm>
              <a:off x="2134" y="6155"/>
              <a:ext cx="1741" cy="2703"/>
            </a:xfrm>
            <a:custGeom>
              <a:avLst/>
              <a:gdLst>
                <a:gd name="T0" fmla="*/ 104 w 104"/>
                <a:gd name="T1" fmla="*/ 0 h 160"/>
                <a:gd name="T2" fmla="*/ 104 w 104"/>
                <a:gd name="T3" fmla="*/ 148 h 160"/>
                <a:gd name="T4" fmla="*/ 92 w 104"/>
                <a:gd name="T5" fmla="*/ 160 h 160"/>
                <a:gd name="T6" fmla="*/ 0 w 104"/>
                <a:gd name="T7" fmla="*/ 160 h 160"/>
                <a:gd name="T8" fmla="*/ 0 w 104"/>
                <a:gd name="T9" fmla="*/ 0 h 160"/>
                <a:gd name="T10" fmla="*/ 104 w 104"/>
                <a:gd name="T11" fmla="*/ 0 h 160"/>
              </a:gdLst>
              <a:ahLst/>
              <a:cxnLst>
                <a:cxn ang="0">
                  <a:pos x="T0" y="T1"/>
                </a:cxn>
                <a:cxn ang="0">
                  <a:pos x="T2" y="T3"/>
                </a:cxn>
                <a:cxn ang="0">
                  <a:pos x="T4" y="T5"/>
                </a:cxn>
                <a:cxn ang="0">
                  <a:pos x="T6" y="T7"/>
                </a:cxn>
                <a:cxn ang="0">
                  <a:pos x="T8" y="T9"/>
                </a:cxn>
                <a:cxn ang="0">
                  <a:pos x="T10" y="T11"/>
                </a:cxn>
              </a:cxnLst>
              <a:rect l="0" t="0" r="r" b="b"/>
              <a:pathLst>
                <a:path w="104" h="160">
                  <a:moveTo>
                    <a:pt x="104" y="0"/>
                  </a:moveTo>
                  <a:cubicBezTo>
                    <a:pt x="104" y="148"/>
                    <a:pt x="104" y="148"/>
                    <a:pt x="104" y="148"/>
                  </a:cubicBezTo>
                  <a:cubicBezTo>
                    <a:pt x="104" y="154"/>
                    <a:pt x="98" y="160"/>
                    <a:pt x="92" y="160"/>
                  </a:cubicBezTo>
                  <a:cubicBezTo>
                    <a:pt x="0" y="160"/>
                    <a:pt x="0" y="160"/>
                    <a:pt x="0" y="160"/>
                  </a:cubicBezTo>
                  <a:cubicBezTo>
                    <a:pt x="0" y="0"/>
                    <a:pt x="0" y="0"/>
                    <a:pt x="0" y="0"/>
                  </a:cubicBez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 name="Rectangle 1638"/>
            <p:cNvSpPr>
              <a:spLocks noChangeArrowheads="1"/>
            </p:cNvSpPr>
            <p:nvPr/>
          </p:nvSpPr>
          <p:spPr bwMode="auto">
            <a:xfrm>
              <a:off x="2317" y="8513"/>
              <a:ext cx="218" cy="58"/>
            </a:xfrm>
            <a:prstGeom prst="rect">
              <a:avLst/>
            </a:prstGeom>
            <a:solidFill>
              <a:srgbClr val="FF6D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 name="Rectangle 1639"/>
            <p:cNvSpPr>
              <a:spLocks noChangeArrowheads="1"/>
            </p:cNvSpPr>
            <p:nvPr/>
          </p:nvSpPr>
          <p:spPr bwMode="auto">
            <a:xfrm>
              <a:off x="2569" y="8513"/>
              <a:ext cx="1123" cy="58"/>
            </a:xfrm>
            <a:prstGeom prst="rect">
              <a:avLst/>
            </a:prstGeom>
            <a:solidFill>
              <a:srgbClr val="CCCB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 name="Freeform 1640"/>
            <p:cNvSpPr/>
            <p:nvPr/>
          </p:nvSpPr>
          <p:spPr bwMode="auto">
            <a:xfrm>
              <a:off x="2317" y="7961"/>
              <a:ext cx="1375" cy="483"/>
            </a:xfrm>
            <a:custGeom>
              <a:avLst/>
              <a:gdLst>
                <a:gd name="T0" fmla="*/ 108 w 120"/>
                <a:gd name="T1" fmla="*/ 7 h 42"/>
                <a:gd name="T2" fmla="*/ 102 w 120"/>
                <a:gd name="T3" fmla="*/ 9 h 42"/>
                <a:gd name="T4" fmla="*/ 96 w 120"/>
                <a:gd name="T5" fmla="*/ 15 h 42"/>
                <a:gd name="T6" fmla="*/ 91 w 120"/>
                <a:gd name="T7" fmla="*/ 16 h 42"/>
                <a:gd name="T8" fmla="*/ 85 w 120"/>
                <a:gd name="T9" fmla="*/ 20 h 42"/>
                <a:gd name="T10" fmla="*/ 79 w 120"/>
                <a:gd name="T11" fmla="*/ 17 h 42"/>
                <a:gd name="T12" fmla="*/ 73 w 120"/>
                <a:gd name="T13" fmla="*/ 13 h 42"/>
                <a:gd name="T14" fmla="*/ 67 w 120"/>
                <a:gd name="T15" fmla="*/ 19 h 42"/>
                <a:gd name="T16" fmla="*/ 63 w 120"/>
                <a:gd name="T17" fmla="*/ 20 h 42"/>
                <a:gd name="T18" fmla="*/ 57 w 120"/>
                <a:gd name="T19" fmla="*/ 17 h 42"/>
                <a:gd name="T20" fmla="*/ 51 w 120"/>
                <a:gd name="T21" fmla="*/ 20 h 42"/>
                <a:gd name="T22" fmla="*/ 45 w 120"/>
                <a:gd name="T23" fmla="*/ 22 h 42"/>
                <a:gd name="T24" fmla="*/ 39 w 120"/>
                <a:gd name="T25" fmla="*/ 28 h 42"/>
                <a:gd name="T26" fmla="*/ 33 w 120"/>
                <a:gd name="T27" fmla="*/ 31 h 42"/>
                <a:gd name="T28" fmla="*/ 28 w 120"/>
                <a:gd name="T29" fmla="*/ 26 h 42"/>
                <a:gd name="T30" fmla="*/ 23 w 120"/>
                <a:gd name="T31" fmla="*/ 25 h 42"/>
                <a:gd name="T32" fmla="*/ 17 w 120"/>
                <a:gd name="T33" fmla="*/ 31 h 42"/>
                <a:gd name="T34" fmla="*/ 11 w 120"/>
                <a:gd name="T35" fmla="*/ 31 h 42"/>
                <a:gd name="T36" fmla="*/ 6 w 120"/>
                <a:gd name="T37" fmla="*/ 34 h 42"/>
                <a:gd name="T38" fmla="*/ 0 w 120"/>
                <a:gd name="T39" fmla="*/ 34 h 42"/>
                <a:gd name="T40" fmla="*/ 0 w 120"/>
                <a:gd name="T41" fmla="*/ 42 h 42"/>
                <a:gd name="T42" fmla="*/ 120 w 120"/>
                <a:gd name="T43" fmla="*/ 42 h 42"/>
                <a:gd name="T44" fmla="*/ 120 w 120"/>
                <a:gd name="T45" fmla="*/ 0 h 42"/>
                <a:gd name="T46" fmla="*/ 113 w 120"/>
                <a:gd name="T47" fmla="*/ 1 h 42"/>
                <a:gd name="T48" fmla="*/ 108 w 120"/>
                <a:gd name="T49"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42">
                  <a:moveTo>
                    <a:pt x="108" y="7"/>
                  </a:moveTo>
                  <a:lnTo>
                    <a:pt x="102" y="9"/>
                  </a:lnTo>
                  <a:lnTo>
                    <a:pt x="96" y="15"/>
                  </a:lnTo>
                  <a:lnTo>
                    <a:pt x="91" y="16"/>
                  </a:lnTo>
                  <a:lnTo>
                    <a:pt x="85" y="20"/>
                  </a:lnTo>
                  <a:lnTo>
                    <a:pt x="79" y="17"/>
                  </a:lnTo>
                  <a:lnTo>
                    <a:pt x="73" y="13"/>
                  </a:lnTo>
                  <a:lnTo>
                    <a:pt x="67" y="19"/>
                  </a:lnTo>
                  <a:lnTo>
                    <a:pt x="63" y="20"/>
                  </a:lnTo>
                  <a:lnTo>
                    <a:pt x="57" y="17"/>
                  </a:lnTo>
                  <a:lnTo>
                    <a:pt x="51" y="20"/>
                  </a:lnTo>
                  <a:lnTo>
                    <a:pt x="45" y="22"/>
                  </a:lnTo>
                  <a:lnTo>
                    <a:pt x="39" y="28"/>
                  </a:lnTo>
                  <a:lnTo>
                    <a:pt x="33" y="31"/>
                  </a:lnTo>
                  <a:lnTo>
                    <a:pt x="28" y="26"/>
                  </a:lnTo>
                  <a:lnTo>
                    <a:pt x="23" y="25"/>
                  </a:lnTo>
                  <a:lnTo>
                    <a:pt x="17" y="31"/>
                  </a:lnTo>
                  <a:lnTo>
                    <a:pt x="11" y="31"/>
                  </a:lnTo>
                  <a:lnTo>
                    <a:pt x="6" y="34"/>
                  </a:lnTo>
                  <a:lnTo>
                    <a:pt x="0" y="34"/>
                  </a:lnTo>
                  <a:lnTo>
                    <a:pt x="0" y="42"/>
                  </a:lnTo>
                  <a:lnTo>
                    <a:pt x="120" y="42"/>
                  </a:lnTo>
                  <a:lnTo>
                    <a:pt x="120" y="0"/>
                  </a:lnTo>
                  <a:lnTo>
                    <a:pt x="113" y="1"/>
                  </a:lnTo>
                  <a:lnTo>
                    <a:pt x="108" y="7"/>
                  </a:lnTo>
                  <a:close/>
                </a:path>
              </a:pathLst>
            </a:custGeom>
            <a:solidFill>
              <a:srgbClr val="FF6D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Freeform 1641"/>
            <p:cNvSpPr/>
            <p:nvPr/>
          </p:nvSpPr>
          <p:spPr bwMode="auto">
            <a:xfrm>
              <a:off x="2317" y="8076"/>
              <a:ext cx="1375" cy="368"/>
            </a:xfrm>
            <a:custGeom>
              <a:avLst/>
              <a:gdLst>
                <a:gd name="T0" fmla="*/ 108 w 120"/>
                <a:gd name="T1" fmla="*/ 6 h 32"/>
                <a:gd name="T2" fmla="*/ 102 w 120"/>
                <a:gd name="T3" fmla="*/ 7 h 32"/>
                <a:gd name="T4" fmla="*/ 96 w 120"/>
                <a:gd name="T5" fmla="*/ 12 h 32"/>
                <a:gd name="T6" fmla="*/ 91 w 120"/>
                <a:gd name="T7" fmla="*/ 12 h 32"/>
                <a:gd name="T8" fmla="*/ 85 w 120"/>
                <a:gd name="T9" fmla="*/ 16 h 32"/>
                <a:gd name="T10" fmla="*/ 79 w 120"/>
                <a:gd name="T11" fmla="*/ 13 h 32"/>
                <a:gd name="T12" fmla="*/ 73 w 120"/>
                <a:gd name="T13" fmla="*/ 10 h 32"/>
                <a:gd name="T14" fmla="*/ 67 w 120"/>
                <a:gd name="T15" fmla="*/ 15 h 32"/>
                <a:gd name="T16" fmla="*/ 63 w 120"/>
                <a:gd name="T17" fmla="*/ 16 h 32"/>
                <a:gd name="T18" fmla="*/ 57 w 120"/>
                <a:gd name="T19" fmla="*/ 15 h 32"/>
                <a:gd name="T20" fmla="*/ 51 w 120"/>
                <a:gd name="T21" fmla="*/ 16 h 32"/>
                <a:gd name="T22" fmla="*/ 45 w 120"/>
                <a:gd name="T23" fmla="*/ 16 h 32"/>
                <a:gd name="T24" fmla="*/ 39 w 120"/>
                <a:gd name="T25" fmla="*/ 22 h 32"/>
                <a:gd name="T26" fmla="*/ 33 w 120"/>
                <a:gd name="T27" fmla="*/ 24 h 32"/>
                <a:gd name="T28" fmla="*/ 28 w 120"/>
                <a:gd name="T29" fmla="*/ 21 h 32"/>
                <a:gd name="T30" fmla="*/ 23 w 120"/>
                <a:gd name="T31" fmla="*/ 19 h 32"/>
                <a:gd name="T32" fmla="*/ 17 w 120"/>
                <a:gd name="T33" fmla="*/ 24 h 32"/>
                <a:gd name="T34" fmla="*/ 11 w 120"/>
                <a:gd name="T35" fmla="*/ 24 h 32"/>
                <a:gd name="T36" fmla="*/ 6 w 120"/>
                <a:gd name="T37" fmla="*/ 25 h 32"/>
                <a:gd name="T38" fmla="*/ 0 w 120"/>
                <a:gd name="T39" fmla="*/ 27 h 32"/>
                <a:gd name="T40" fmla="*/ 0 w 120"/>
                <a:gd name="T41" fmla="*/ 32 h 32"/>
                <a:gd name="T42" fmla="*/ 120 w 120"/>
                <a:gd name="T43" fmla="*/ 32 h 32"/>
                <a:gd name="T44" fmla="*/ 120 w 120"/>
                <a:gd name="T45" fmla="*/ 0 h 32"/>
                <a:gd name="T46" fmla="*/ 113 w 120"/>
                <a:gd name="T47" fmla="*/ 2 h 32"/>
                <a:gd name="T48" fmla="*/ 108 w 120"/>
                <a:gd name="T49"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32">
                  <a:moveTo>
                    <a:pt x="108" y="6"/>
                  </a:moveTo>
                  <a:lnTo>
                    <a:pt x="102" y="7"/>
                  </a:lnTo>
                  <a:lnTo>
                    <a:pt x="96" y="12"/>
                  </a:lnTo>
                  <a:lnTo>
                    <a:pt x="91" y="12"/>
                  </a:lnTo>
                  <a:lnTo>
                    <a:pt x="85" y="16"/>
                  </a:lnTo>
                  <a:lnTo>
                    <a:pt x="79" y="13"/>
                  </a:lnTo>
                  <a:lnTo>
                    <a:pt x="73" y="10"/>
                  </a:lnTo>
                  <a:lnTo>
                    <a:pt x="67" y="15"/>
                  </a:lnTo>
                  <a:lnTo>
                    <a:pt x="63" y="16"/>
                  </a:lnTo>
                  <a:lnTo>
                    <a:pt x="57" y="15"/>
                  </a:lnTo>
                  <a:lnTo>
                    <a:pt x="51" y="16"/>
                  </a:lnTo>
                  <a:lnTo>
                    <a:pt x="45" y="16"/>
                  </a:lnTo>
                  <a:lnTo>
                    <a:pt x="39" y="22"/>
                  </a:lnTo>
                  <a:lnTo>
                    <a:pt x="33" y="24"/>
                  </a:lnTo>
                  <a:lnTo>
                    <a:pt x="28" y="21"/>
                  </a:lnTo>
                  <a:lnTo>
                    <a:pt x="23" y="19"/>
                  </a:lnTo>
                  <a:lnTo>
                    <a:pt x="17" y="24"/>
                  </a:lnTo>
                  <a:lnTo>
                    <a:pt x="11" y="24"/>
                  </a:lnTo>
                  <a:lnTo>
                    <a:pt x="6" y="25"/>
                  </a:lnTo>
                  <a:lnTo>
                    <a:pt x="0" y="27"/>
                  </a:lnTo>
                  <a:lnTo>
                    <a:pt x="0" y="32"/>
                  </a:lnTo>
                  <a:lnTo>
                    <a:pt x="120" y="32"/>
                  </a:lnTo>
                  <a:lnTo>
                    <a:pt x="120" y="0"/>
                  </a:lnTo>
                  <a:lnTo>
                    <a:pt x="113" y="2"/>
                  </a:lnTo>
                  <a:lnTo>
                    <a:pt x="108" y="6"/>
                  </a:lnTo>
                  <a:close/>
                </a:path>
              </a:pathLst>
            </a:custGeom>
            <a:solidFill>
              <a:srgbClr val="E6E5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 name="Freeform 1642"/>
            <p:cNvSpPr/>
            <p:nvPr/>
          </p:nvSpPr>
          <p:spPr bwMode="auto">
            <a:xfrm>
              <a:off x="2317" y="8294"/>
              <a:ext cx="1375" cy="150"/>
            </a:xfrm>
            <a:custGeom>
              <a:avLst/>
              <a:gdLst>
                <a:gd name="T0" fmla="*/ 108 w 120"/>
                <a:gd name="T1" fmla="*/ 3 h 13"/>
                <a:gd name="T2" fmla="*/ 102 w 120"/>
                <a:gd name="T3" fmla="*/ 3 h 13"/>
                <a:gd name="T4" fmla="*/ 96 w 120"/>
                <a:gd name="T5" fmla="*/ 5 h 13"/>
                <a:gd name="T6" fmla="*/ 91 w 120"/>
                <a:gd name="T7" fmla="*/ 5 h 13"/>
                <a:gd name="T8" fmla="*/ 85 w 120"/>
                <a:gd name="T9" fmla="*/ 6 h 13"/>
                <a:gd name="T10" fmla="*/ 79 w 120"/>
                <a:gd name="T11" fmla="*/ 6 h 13"/>
                <a:gd name="T12" fmla="*/ 73 w 120"/>
                <a:gd name="T13" fmla="*/ 5 h 13"/>
                <a:gd name="T14" fmla="*/ 67 w 120"/>
                <a:gd name="T15" fmla="*/ 6 h 13"/>
                <a:gd name="T16" fmla="*/ 63 w 120"/>
                <a:gd name="T17" fmla="*/ 6 h 13"/>
                <a:gd name="T18" fmla="*/ 57 w 120"/>
                <a:gd name="T19" fmla="*/ 6 h 13"/>
                <a:gd name="T20" fmla="*/ 51 w 120"/>
                <a:gd name="T21" fmla="*/ 6 h 13"/>
                <a:gd name="T22" fmla="*/ 45 w 120"/>
                <a:gd name="T23" fmla="*/ 8 h 13"/>
                <a:gd name="T24" fmla="*/ 39 w 120"/>
                <a:gd name="T25" fmla="*/ 9 h 13"/>
                <a:gd name="T26" fmla="*/ 33 w 120"/>
                <a:gd name="T27" fmla="*/ 9 h 13"/>
                <a:gd name="T28" fmla="*/ 28 w 120"/>
                <a:gd name="T29" fmla="*/ 9 h 13"/>
                <a:gd name="T30" fmla="*/ 23 w 120"/>
                <a:gd name="T31" fmla="*/ 8 h 13"/>
                <a:gd name="T32" fmla="*/ 17 w 120"/>
                <a:gd name="T33" fmla="*/ 10 h 13"/>
                <a:gd name="T34" fmla="*/ 11 w 120"/>
                <a:gd name="T35" fmla="*/ 9 h 13"/>
                <a:gd name="T36" fmla="*/ 6 w 120"/>
                <a:gd name="T37" fmla="*/ 10 h 13"/>
                <a:gd name="T38" fmla="*/ 0 w 120"/>
                <a:gd name="T39" fmla="*/ 10 h 13"/>
                <a:gd name="T40" fmla="*/ 0 w 120"/>
                <a:gd name="T41" fmla="*/ 13 h 13"/>
                <a:gd name="T42" fmla="*/ 120 w 120"/>
                <a:gd name="T43" fmla="*/ 13 h 13"/>
                <a:gd name="T44" fmla="*/ 120 w 120"/>
                <a:gd name="T45" fmla="*/ 0 h 13"/>
                <a:gd name="T46" fmla="*/ 113 w 120"/>
                <a:gd name="T47" fmla="*/ 2 h 13"/>
                <a:gd name="T48" fmla="*/ 108 w 120"/>
                <a:gd name="T49"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13">
                  <a:moveTo>
                    <a:pt x="108" y="3"/>
                  </a:moveTo>
                  <a:lnTo>
                    <a:pt x="102" y="3"/>
                  </a:lnTo>
                  <a:lnTo>
                    <a:pt x="96" y="5"/>
                  </a:lnTo>
                  <a:lnTo>
                    <a:pt x="91" y="5"/>
                  </a:lnTo>
                  <a:lnTo>
                    <a:pt x="85" y="6"/>
                  </a:lnTo>
                  <a:lnTo>
                    <a:pt x="79" y="6"/>
                  </a:lnTo>
                  <a:lnTo>
                    <a:pt x="73" y="5"/>
                  </a:lnTo>
                  <a:lnTo>
                    <a:pt x="67" y="6"/>
                  </a:lnTo>
                  <a:lnTo>
                    <a:pt x="63" y="6"/>
                  </a:lnTo>
                  <a:lnTo>
                    <a:pt x="57" y="6"/>
                  </a:lnTo>
                  <a:lnTo>
                    <a:pt x="51" y="6"/>
                  </a:lnTo>
                  <a:lnTo>
                    <a:pt x="45" y="8"/>
                  </a:lnTo>
                  <a:lnTo>
                    <a:pt x="39" y="9"/>
                  </a:lnTo>
                  <a:lnTo>
                    <a:pt x="33" y="9"/>
                  </a:lnTo>
                  <a:lnTo>
                    <a:pt x="28" y="9"/>
                  </a:lnTo>
                  <a:lnTo>
                    <a:pt x="23" y="8"/>
                  </a:lnTo>
                  <a:lnTo>
                    <a:pt x="17" y="10"/>
                  </a:lnTo>
                  <a:lnTo>
                    <a:pt x="11" y="9"/>
                  </a:lnTo>
                  <a:lnTo>
                    <a:pt x="6" y="10"/>
                  </a:lnTo>
                  <a:lnTo>
                    <a:pt x="0" y="10"/>
                  </a:lnTo>
                  <a:lnTo>
                    <a:pt x="0" y="13"/>
                  </a:lnTo>
                  <a:lnTo>
                    <a:pt x="120" y="13"/>
                  </a:lnTo>
                  <a:lnTo>
                    <a:pt x="120" y="0"/>
                  </a:lnTo>
                  <a:lnTo>
                    <a:pt x="113" y="2"/>
                  </a:lnTo>
                  <a:lnTo>
                    <a:pt x="108" y="3"/>
                  </a:lnTo>
                  <a:close/>
                </a:path>
              </a:pathLst>
            </a:custGeom>
            <a:solidFill>
              <a:srgbClr val="52667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 name="Rectangle 1643"/>
            <p:cNvSpPr>
              <a:spLocks noChangeArrowheads="1"/>
            </p:cNvSpPr>
            <p:nvPr/>
          </p:nvSpPr>
          <p:spPr bwMode="auto">
            <a:xfrm>
              <a:off x="2386" y="7167"/>
              <a:ext cx="218" cy="196"/>
            </a:xfrm>
            <a:prstGeom prst="rect">
              <a:avLst/>
            </a:prstGeom>
            <a:solidFill>
              <a:srgbClr val="CCCB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 name="Rectangle 1644"/>
            <p:cNvSpPr>
              <a:spLocks noChangeArrowheads="1"/>
            </p:cNvSpPr>
            <p:nvPr/>
          </p:nvSpPr>
          <p:spPr bwMode="auto">
            <a:xfrm>
              <a:off x="2661" y="7167"/>
              <a:ext cx="229" cy="138"/>
            </a:xfrm>
            <a:prstGeom prst="rect">
              <a:avLst/>
            </a:prstGeom>
            <a:solidFill>
              <a:srgbClr val="CCCB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 name="Rectangle 1645"/>
            <p:cNvSpPr>
              <a:spLocks noChangeArrowheads="1"/>
            </p:cNvSpPr>
            <p:nvPr/>
          </p:nvSpPr>
          <p:spPr bwMode="auto">
            <a:xfrm>
              <a:off x="2970" y="7167"/>
              <a:ext cx="218" cy="115"/>
            </a:xfrm>
            <a:prstGeom prst="rect">
              <a:avLst/>
            </a:prstGeom>
            <a:solidFill>
              <a:srgbClr val="CCCB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 name="Rectangle 1646"/>
            <p:cNvSpPr>
              <a:spLocks noChangeArrowheads="1"/>
            </p:cNvSpPr>
            <p:nvPr/>
          </p:nvSpPr>
          <p:spPr bwMode="auto">
            <a:xfrm>
              <a:off x="3268" y="7167"/>
              <a:ext cx="218" cy="184"/>
            </a:xfrm>
            <a:prstGeom prst="rect">
              <a:avLst/>
            </a:prstGeom>
            <a:solidFill>
              <a:srgbClr val="CCCB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 name="Rectangle 1647"/>
            <p:cNvSpPr>
              <a:spLocks noChangeArrowheads="1"/>
            </p:cNvSpPr>
            <p:nvPr/>
          </p:nvSpPr>
          <p:spPr bwMode="auto">
            <a:xfrm>
              <a:off x="2386" y="6580"/>
              <a:ext cx="23" cy="564"/>
            </a:xfrm>
            <a:prstGeom prst="rect">
              <a:avLst/>
            </a:prstGeom>
            <a:solidFill>
              <a:srgbClr val="D9D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 name="Rectangle 1648"/>
            <p:cNvSpPr>
              <a:spLocks noChangeArrowheads="1"/>
            </p:cNvSpPr>
            <p:nvPr/>
          </p:nvSpPr>
          <p:spPr bwMode="auto">
            <a:xfrm>
              <a:off x="2432" y="6350"/>
              <a:ext cx="46" cy="794"/>
            </a:xfrm>
            <a:prstGeom prst="rect">
              <a:avLst/>
            </a:prstGeom>
            <a:solidFill>
              <a:srgbClr val="FF6D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 name="Rectangle 1649"/>
            <p:cNvSpPr>
              <a:spLocks noChangeArrowheads="1"/>
            </p:cNvSpPr>
            <p:nvPr/>
          </p:nvSpPr>
          <p:spPr bwMode="auto">
            <a:xfrm>
              <a:off x="2501" y="6661"/>
              <a:ext cx="34" cy="483"/>
            </a:xfrm>
            <a:prstGeom prst="rect">
              <a:avLst/>
            </a:prstGeom>
            <a:solidFill>
              <a:srgbClr val="2B445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6" name="Rectangle 1650"/>
            <p:cNvSpPr>
              <a:spLocks noChangeArrowheads="1"/>
            </p:cNvSpPr>
            <p:nvPr/>
          </p:nvSpPr>
          <p:spPr bwMode="auto">
            <a:xfrm>
              <a:off x="2546" y="6488"/>
              <a:ext cx="57" cy="656"/>
            </a:xfrm>
            <a:prstGeom prst="rect">
              <a:avLst/>
            </a:prstGeom>
            <a:solidFill>
              <a:srgbClr val="FFD5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 name="Rectangle 1651"/>
            <p:cNvSpPr>
              <a:spLocks noChangeArrowheads="1"/>
            </p:cNvSpPr>
            <p:nvPr/>
          </p:nvSpPr>
          <p:spPr bwMode="auto">
            <a:xfrm>
              <a:off x="2661" y="6995"/>
              <a:ext cx="57" cy="150"/>
            </a:xfrm>
            <a:prstGeom prst="rect">
              <a:avLst/>
            </a:prstGeom>
            <a:solidFill>
              <a:srgbClr val="D9D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 name="Rectangle 1652"/>
            <p:cNvSpPr>
              <a:spLocks noChangeArrowheads="1"/>
            </p:cNvSpPr>
            <p:nvPr/>
          </p:nvSpPr>
          <p:spPr bwMode="auto">
            <a:xfrm>
              <a:off x="2730" y="6776"/>
              <a:ext cx="34" cy="368"/>
            </a:xfrm>
            <a:prstGeom prst="rect">
              <a:avLst/>
            </a:prstGeom>
            <a:solidFill>
              <a:srgbClr val="FF6D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9" name="Rectangle 1653"/>
            <p:cNvSpPr>
              <a:spLocks noChangeArrowheads="1"/>
            </p:cNvSpPr>
            <p:nvPr/>
          </p:nvSpPr>
          <p:spPr bwMode="auto">
            <a:xfrm>
              <a:off x="2787" y="6845"/>
              <a:ext cx="46" cy="299"/>
            </a:xfrm>
            <a:prstGeom prst="rect">
              <a:avLst/>
            </a:prstGeom>
            <a:solidFill>
              <a:srgbClr val="2B445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 name="Rectangle 1654"/>
            <p:cNvSpPr>
              <a:spLocks noChangeArrowheads="1"/>
            </p:cNvSpPr>
            <p:nvPr/>
          </p:nvSpPr>
          <p:spPr bwMode="auto">
            <a:xfrm>
              <a:off x="2856" y="6603"/>
              <a:ext cx="34" cy="541"/>
            </a:xfrm>
            <a:prstGeom prst="rect">
              <a:avLst/>
            </a:prstGeom>
            <a:solidFill>
              <a:srgbClr val="FFD5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1" name="Rectangle 1655"/>
            <p:cNvSpPr>
              <a:spLocks noChangeArrowheads="1"/>
            </p:cNvSpPr>
            <p:nvPr/>
          </p:nvSpPr>
          <p:spPr bwMode="auto">
            <a:xfrm>
              <a:off x="2970" y="6960"/>
              <a:ext cx="34" cy="184"/>
            </a:xfrm>
            <a:prstGeom prst="rect">
              <a:avLst/>
            </a:prstGeom>
            <a:solidFill>
              <a:srgbClr val="D9D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2" name="Rectangle 1656"/>
            <p:cNvSpPr>
              <a:spLocks noChangeArrowheads="1"/>
            </p:cNvSpPr>
            <p:nvPr/>
          </p:nvSpPr>
          <p:spPr bwMode="auto">
            <a:xfrm>
              <a:off x="3039" y="6995"/>
              <a:ext cx="34" cy="150"/>
            </a:xfrm>
            <a:prstGeom prst="rect">
              <a:avLst/>
            </a:prstGeom>
            <a:solidFill>
              <a:srgbClr val="FF6D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3" name="Rectangle 1657"/>
            <p:cNvSpPr>
              <a:spLocks noChangeArrowheads="1"/>
            </p:cNvSpPr>
            <p:nvPr/>
          </p:nvSpPr>
          <p:spPr bwMode="auto">
            <a:xfrm>
              <a:off x="3085" y="6695"/>
              <a:ext cx="57" cy="449"/>
            </a:xfrm>
            <a:prstGeom prst="rect">
              <a:avLst/>
            </a:prstGeom>
            <a:solidFill>
              <a:srgbClr val="2B445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4" name="Rectangle 1658"/>
            <p:cNvSpPr>
              <a:spLocks noChangeArrowheads="1"/>
            </p:cNvSpPr>
            <p:nvPr/>
          </p:nvSpPr>
          <p:spPr bwMode="auto">
            <a:xfrm>
              <a:off x="3154" y="6845"/>
              <a:ext cx="34" cy="299"/>
            </a:xfrm>
            <a:prstGeom prst="rect">
              <a:avLst/>
            </a:prstGeom>
            <a:solidFill>
              <a:srgbClr val="FFD5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5" name="Rectangle 1659"/>
            <p:cNvSpPr>
              <a:spLocks noChangeArrowheads="1"/>
            </p:cNvSpPr>
            <p:nvPr/>
          </p:nvSpPr>
          <p:spPr bwMode="auto">
            <a:xfrm>
              <a:off x="3268" y="6419"/>
              <a:ext cx="34" cy="725"/>
            </a:xfrm>
            <a:prstGeom prst="rect">
              <a:avLst/>
            </a:prstGeom>
            <a:solidFill>
              <a:srgbClr val="D9D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6" name="Rectangle 1660"/>
            <p:cNvSpPr>
              <a:spLocks noChangeArrowheads="1"/>
            </p:cNvSpPr>
            <p:nvPr/>
          </p:nvSpPr>
          <p:spPr bwMode="auto">
            <a:xfrm>
              <a:off x="3325" y="6661"/>
              <a:ext cx="46" cy="483"/>
            </a:xfrm>
            <a:prstGeom prst="rect">
              <a:avLst/>
            </a:prstGeom>
            <a:solidFill>
              <a:srgbClr val="FF6D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7" name="Rectangle 1661"/>
            <p:cNvSpPr>
              <a:spLocks noChangeArrowheads="1"/>
            </p:cNvSpPr>
            <p:nvPr/>
          </p:nvSpPr>
          <p:spPr bwMode="auto">
            <a:xfrm>
              <a:off x="3394" y="6879"/>
              <a:ext cx="23" cy="265"/>
            </a:xfrm>
            <a:prstGeom prst="rect">
              <a:avLst/>
            </a:prstGeom>
            <a:solidFill>
              <a:srgbClr val="2B445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8" name="Rectangle 1662"/>
            <p:cNvSpPr>
              <a:spLocks noChangeArrowheads="1"/>
            </p:cNvSpPr>
            <p:nvPr/>
          </p:nvSpPr>
          <p:spPr bwMode="auto">
            <a:xfrm>
              <a:off x="3440" y="6546"/>
              <a:ext cx="46" cy="598"/>
            </a:xfrm>
            <a:prstGeom prst="rect">
              <a:avLst/>
            </a:prstGeom>
            <a:solidFill>
              <a:srgbClr val="FFD5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9" name="Oval 1663"/>
            <p:cNvSpPr>
              <a:spLocks noChangeArrowheads="1"/>
            </p:cNvSpPr>
            <p:nvPr/>
          </p:nvSpPr>
          <p:spPr bwMode="auto">
            <a:xfrm>
              <a:off x="3623" y="6546"/>
              <a:ext cx="69" cy="58"/>
            </a:xfrm>
            <a:prstGeom prst="ellipse">
              <a:avLst/>
            </a:prstGeom>
            <a:solidFill>
              <a:srgbClr val="2B44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0" name="Oval 1664"/>
            <p:cNvSpPr>
              <a:spLocks noChangeArrowheads="1"/>
            </p:cNvSpPr>
            <p:nvPr/>
          </p:nvSpPr>
          <p:spPr bwMode="auto">
            <a:xfrm>
              <a:off x="3623" y="6730"/>
              <a:ext cx="69" cy="69"/>
            </a:xfrm>
            <a:prstGeom prst="ellipse">
              <a:avLst/>
            </a:prstGeom>
            <a:solidFill>
              <a:srgbClr val="FF6D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1" name="Oval 1665"/>
            <p:cNvSpPr>
              <a:spLocks noChangeArrowheads="1"/>
            </p:cNvSpPr>
            <p:nvPr/>
          </p:nvSpPr>
          <p:spPr bwMode="auto">
            <a:xfrm>
              <a:off x="3623" y="6914"/>
              <a:ext cx="69" cy="69"/>
            </a:xfrm>
            <a:prstGeom prst="ellipse">
              <a:avLst/>
            </a:prstGeom>
            <a:solidFill>
              <a:srgbClr val="D9D8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Oval 1666"/>
            <p:cNvSpPr>
              <a:spLocks noChangeArrowheads="1"/>
            </p:cNvSpPr>
            <p:nvPr/>
          </p:nvSpPr>
          <p:spPr bwMode="auto">
            <a:xfrm>
              <a:off x="3623" y="7098"/>
              <a:ext cx="69" cy="69"/>
            </a:xfrm>
            <a:prstGeom prst="ellipse">
              <a:avLst/>
            </a:prstGeom>
            <a:solidFill>
              <a:srgbClr val="FFD5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3" name="Freeform 1667"/>
            <p:cNvSpPr/>
            <p:nvPr/>
          </p:nvSpPr>
          <p:spPr bwMode="auto">
            <a:xfrm>
              <a:off x="2317" y="6316"/>
              <a:ext cx="1237" cy="851"/>
            </a:xfrm>
            <a:custGeom>
              <a:avLst/>
              <a:gdLst>
                <a:gd name="T0" fmla="*/ 1 w 108"/>
                <a:gd name="T1" fmla="*/ 72 h 74"/>
                <a:gd name="T2" fmla="*/ 1 w 108"/>
                <a:gd name="T3" fmla="*/ 0 h 74"/>
                <a:gd name="T4" fmla="*/ 0 w 108"/>
                <a:gd name="T5" fmla="*/ 0 h 74"/>
                <a:gd name="T6" fmla="*/ 0 w 108"/>
                <a:gd name="T7" fmla="*/ 0 h 74"/>
                <a:gd name="T8" fmla="*/ 1 w 108"/>
                <a:gd name="T9" fmla="*/ 0 h 74"/>
                <a:gd name="T10" fmla="*/ 1 w 108"/>
                <a:gd name="T11" fmla="*/ 11 h 74"/>
                <a:gd name="T12" fmla="*/ 0 w 108"/>
                <a:gd name="T13" fmla="*/ 11 h 74"/>
                <a:gd name="T14" fmla="*/ 0 w 108"/>
                <a:gd name="T15" fmla="*/ 11 h 74"/>
                <a:gd name="T16" fmla="*/ 1 w 108"/>
                <a:gd name="T17" fmla="*/ 11 h 74"/>
                <a:gd name="T18" fmla="*/ 1 w 108"/>
                <a:gd name="T19" fmla="*/ 21 h 74"/>
                <a:gd name="T20" fmla="*/ 0 w 108"/>
                <a:gd name="T21" fmla="*/ 21 h 74"/>
                <a:gd name="T22" fmla="*/ 0 w 108"/>
                <a:gd name="T23" fmla="*/ 21 h 74"/>
                <a:gd name="T24" fmla="*/ 1 w 108"/>
                <a:gd name="T25" fmla="*/ 21 h 74"/>
                <a:gd name="T26" fmla="*/ 1 w 108"/>
                <a:gd name="T27" fmla="*/ 31 h 74"/>
                <a:gd name="T28" fmla="*/ 0 w 108"/>
                <a:gd name="T29" fmla="*/ 31 h 74"/>
                <a:gd name="T30" fmla="*/ 0 w 108"/>
                <a:gd name="T31" fmla="*/ 31 h 74"/>
                <a:gd name="T32" fmla="*/ 1 w 108"/>
                <a:gd name="T33" fmla="*/ 31 h 74"/>
                <a:gd name="T34" fmla="*/ 1 w 108"/>
                <a:gd name="T35" fmla="*/ 42 h 74"/>
                <a:gd name="T36" fmla="*/ 0 w 108"/>
                <a:gd name="T37" fmla="*/ 42 h 74"/>
                <a:gd name="T38" fmla="*/ 0 w 108"/>
                <a:gd name="T39" fmla="*/ 43 h 74"/>
                <a:gd name="T40" fmla="*/ 1 w 108"/>
                <a:gd name="T41" fmla="*/ 43 h 74"/>
                <a:gd name="T42" fmla="*/ 1 w 108"/>
                <a:gd name="T43" fmla="*/ 52 h 74"/>
                <a:gd name="T44" fmla="*/ 0 w 108"/>
                <a:gd name="T45" fmla="*/ 52 h 74"/>
                <a:gd name="T46" fmla="*/ 0 w 108"/>
                <a:gd name="T47" fmla="*/ 53 h 74"/>
                <a:gd name="T48" fmla="*/ 1 w 108"/>
                <a:gd name="T49" fmla="*/ 53 h 74"/>
                <a:gd name="T50" fmla="*/ 1 w 108"/>
                <a:gd name="T51" fmla="*/ 62 h 74"/>
                <a:gd name="T52" fmla="*/ 0 w 108"/>
                <a:gd name="T53" fmla="*/ 62 h 74"/>
                <a:gd name="T54" fmla="*/ 0 w 108"/>
                <a:gd name="T55" fmla="*/ 64 h 74"/>
                <a:gd name="T56" fmla="*/ 1 w 108"/>
                <a:gd name="T57" fmla="*/ 64 h 74"/>
                <a:gd name="T58" fmla="*/ 1 w 108"/>
                <a:gd name="T59" fmla="*/ 74 h 74"/>
                <a:gd name="T60" fmla="*/ 108 w 108"/>
                <a:gd name="T61" fmla="*/ 74 h 74"/>
                <a:gd name="T62" fmla="*/ 108 w 108"/>
                <a:gd name="T63" fmla="*/ 72 h 74"/>
                <a:gd name="T64" fmla="*/ 1 w 108"/>
                <a:gd name="T6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8" h="74">
                  <a:moveTo>
                    <a:pt x="1" y="72"/>
                  </a:moveTo>
                  <a:lnTo>
                    <a:pt x="1" y="0"/>
                  </a:lnTo>
                  <a:lnTo>
                    <a:pt x="0" y="0"/>
                  </a:lnTo>
                  <a:lnTo>
                    <a:pt x="0" y="0"/>
                  </a:lnTo>
                  <a:lnTo>
                    <a:pt x="1" y="0"/>
                  </a:lnTo>
                  <a:lnTo>
                    <a:pt x="1" y="11"/>
                  </a:lnTo>
                  <a:lnTo>
                    <a:pt x="0" y="11"/>
                  </a:lnTo>
                  <a:lnTo>
                    <a:pt x="0" y="11"/>
                  </a:lnTo>
                  <a:lnTo>
                    <a:pt x="1" y="11"/>
                  </a:lnTo>
                  <a:lnTo>
                    <a:pt x="1" y="21"/>
                  </a:lnTo>
                  <a:lnTo>
                    <a:pt x="0" y="21"/>
                  </a:lnTo>
                  <a:lnTo>
                    <a:pt x="0" y="21"/>
                  </a:lnTo>
                  <a:lnTo>
                    <a:pt x="1" y="21"/>
                  </a:lnTo>
                  <a:lnTo>
                    <a:pt x="1" y="31"/>
                  </a:lnTo>
                  <a:lnTo>
                    <a:pt x="0" y="31"/>
                  </a:lnTo>
                  <a:lnTo>
                    <a:pt x="0" y="31"/>
                  </a:lnTo>
                  <a:lnTo>
                    <a:pt x="1" y="31"/>
                  </a:lnTo>
                  <a:lnTo>
                    <a:pt x="1" y="42"/>
                  </a:lnTo>
                  <a:lnTo>
                    <a:pt x="0" y="42"/>
                  </a:lnTo>
                  <a:lnTo>
                    <a:pt x="0" y="43"/>
                  </a:lnTo>
                  <a:lnTo>
                    <a:pt x="1" y="43"/>
                  </a:lnTo>
                  <a:lnTo>
                    <a:pt x="1" y="52"/>
                  </a:lnTo>
                  <a:lnTo>
                    <a:pt x="0" y="52"/>
                  </a:lnTo>
                  <a:lnTo>
                    <a:pt x="0" y="53"/>
                  </a:lnTo>
                  <a:lnTo>
                    <a:pt x="1" y="53"/>
                  </a:lnTo>
                  <a:lnTo>
                    <a:pt x="1" y="62"/>
                  </a:lnTo>
                  <a:lnTo>
                    <a:pt x="0" y="62"/>
                  </a:lnTo>
                  <a:lnTo>
                    <a:pt x="0" y="64"/>
                  </a:lnTo>
                  <a:lnTo>
                    <a:pt x="1" y="64"/>
                  </a:lnTo>
                  <a:lnTo>
                    <a:pt x="1" y="74"/>
                  </a:lnTo>
                  <a:lnTo>
                    <a:pt x="108" y="74"/>
                  </a:lnTo>
                  <a:lnTo>
                    <a:pt x="108" y="72"/>
                  </a:lnTo>
                  <a:lnTo>
                    <a:pt x="1" y="72"/>
                  </a:lnTo>
                  <a:close/>
                </a:path>
              </a:pathLst>
            </a:custGeom>
            <a:solidFill>
              <a:srgbClr val="52667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4" name="Rectangle 1668"/>
            <p:cNvSpPr>
              <a:spLocks noChangeArrowheads="1"/>
            </p:cNvSpPr>
            <p:nvPr/>
          </p:nvSpPr>
          <p:spPr bwMode="auto">
            <a:xfrm>
              <a:off x="2317" y="7535"/>
              <a:ext cx="378" cy="115"/>
            </a:xfrm>
            <a:prstGeom prst="rect">
              <a:avLst/>
            </a:prstGeom>
            <a:solidFill>
              <a:srgbClr val="CCCB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5" name="Rectangle 1669"/>
            <p:cNvSpPr>
              <a:spLocks noChangeArrowheads="1"/>
            </p:cNvSpPr>
            <p:nvPr/>
          </p:nvSpPr>
          <p:spPr bwMode="auto">
            <a:xfrm>
              <a:off x="2764" y="7535"/>
              <a:ext cx="928" cy="115"/>
            </a:xfrm>
            <a:prstGeom prst="rect">
              <a:avLst/>
            </a:prstGeom>
            <a:solidFill>
              <a:srgbClr val="CCCB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Rectangle 1670"/>
            <p:cNvSpPr>
              <a:spLocks noChangeArrowheads="1"/>
            </p:cNvSpPr>
            <p:nvPr/>
          </p:nvSpPr>
          <p:spPr bwMode="auto">
            <a:xfrm>
              <a:off x="2317" y="7742"/>
              <a:ext cx="1375" cy="35"/>
            </a:xfrm>
            <a:prstGeom prst="rect">
              <a:avLst/>
            </a:prstGeom>
            <a:solidFill>
              <a:srgbClr val="526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Rectangle 1671"/>
            <p:cNvSpPr>
              <a:spLocks noChangeArrowheads="1"/>
            </p:cNvSpPr>
            <p:nvPr/>
          </p:nvSpPr>
          <p:spPr bwMode="auto">
            <a:xfrm>
              <a:off x="2317" y="7811"/>
              <a:ext cx="1375" cy="35"/>
            </a:xfrm>
            <a:prstGeom prst="rect">
              <a:avLst/>
            </a:prstGeom>
            <a:solidFill>
              <a:srgbClr val="CCCB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Rectangle 1672"/>
            <p:cNvSpPr>
              <a:spLocks noChangeArrowheads="1"/>
            </p:cNvSpPr>
            <p:nvPr/>
          </p:nvSpPr>
          <p:spPr bwMode="auto">
            <a:xfrm>
              <a:off x="2317" y="7869"/>
              <a:ext cx="687" cy="35"/>
            </a:xfrm>
            <a:prstGeom prst="rect">
              <a:avLst/>
            </a:prstGeom>
            <a:solidFill>
              <a:srgbClr val="CCCB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Freeform 1673"/>
            <p:cNvSpPr/>
            <p:nvPr/>
          </p:nvSpPr>
          <p:spPr bwMode="auto">
            <a:xfrm>
              <a:off x="1710" y="8651"/>
              <a:ext cx="1970" cy="207"/>
            </a:xfrm>
            <a:custGeom>
              <a:avLst/>
              <a:gdLst>
                <a:gd name="T0" fmla="*/ 12 w 117"/>
                <a:gd name="T1" fmla="*/ 12 h 12"/>
                <a:gd name="T2" fmla="*/ 0 w 117"/>
                <a:gd name="T3" fmla="*/ 0 h 12"/>
                <a:gd name="T4" fmla="*/ 104 w 117"/>
                <a:gd name="T5" fmla="*/ 0 h 12"/>
                <a:gd name="T6" fmla="*/ 117 w 117"/>
                <a:gd name="T7" fmla="*/ 12 h 12"/>
                <a:gd name="T8" fmla="*/ 12 w 117"/>
                <a:gd name="T9" fmla="*/ 12 h 12"/>
              </a:gdLst>
              <a:ahLst/>
              <a:cxnLst>
                <a:cxn ang="0">
                  <a:pos x="T0" y="T1"/>
                </a:cxn>
                <a:cxn ang="0">
                  <a:pos x="T2" y="T3"/>
                </a:cxn>
                <a:cxn ang="0">
                  <a:pos x="T4" y="T5"/>
                </a:cxn>
                <a:cxn ang="0">
                  <a:pos x="T6" y="T7"/>
                </a:cxn>
                <a:cxn ang="0">
                  <a:pos x="T8" y="T9"/>
                </a:cxn>
              </a:cxnLst>
              <a:rect l="0" t="0" r="r" b="b"/>
              <a:pathLst>
                <a:path w="117" h="12">
                  <a:moveTo>
                    <a:pt x="12" y="12"/>
                  </a:moveTo>
                  <a:cubicBezTo>
                    <a:pt x="5" y="12"/>
                    <a:pt x="0" y="6"/>
                    <a:pt x="0" y="0"/>
                  </a:cubicBezTo>
                  <a:cubicBezTo>
                    <a:pt x="104" y="0"/>
                    <a:pt x="104" y="0"/>
                    <a:pt x="104" y="0"/>
                  </a:cubicBezTo>
                  <a:cubicBezTo>
                    <a:pt x="104" y="6"/>
                    <a:pt x="110" y="12"/>
                    <a:pt x="117" y="12"/>
                  </a:cubicBezTo>
                  <a:lnTo>
                    <a:pt x="12" y="12"/>
                  </a:lnTo>
                  <a:close/>
                </a:path>
              </a:pathLst>
            </a:custGeom>
            <a:solidFill>
              <a:srgbClr val="CCCBC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53" name="矩形 52"/>
          <p:cNvSpPr/>
          <p:nvPr/>
        </p:nvSpPr>
        <p:spPr>
          <a:xfrm>
            <a:off x="4430110" y="3793328"/>
            <a:ext cx="7175952" cy="646331"/>
          </a:xfrm>
          <a:prstGeom prst="rect">
            <a:avLst/>
          </a:prstGeom>
        </p:spPr>
        <p:txBody>
          <a:bodyPr wrap="square">
            <a:spAutoFit/>
          </a:bodyPr>
          <a:lstStyle/>
          <a:p>
            <a:pPr algn="ctr"/>
            <a:r>
              <a:rPr lang="en-CA" altLang="zh-CN" sz="3600" b="1" dirty="0">
                <a:solidFill>
                  <a:schemeClr val="tx1">
                    <a:lumMod val="50000"/>
                    <a:lumOff val="50000"/>
                  </a:schemeClr>
                </a:solidFill>
                <a:latin typeface="+mj-lt"/>
              </a:rPr>
              <a:t>ZOLO.CA Real Estate Data Analyzing</a:t>
            </a:r>
            <a:endParaRPr lang="zh-CN" altLang="en-US" sz="3600" b="1" dirty="0">
              <a:solidFill>
                <a:schemeClr val="tx1">
                  <a:lumMod val="50000"/>
                  <a:lumOff val="50000"/>
                </a:schemeClr>
              </a:solidFill>
              <a:latin typeface="+mj-lt"/>
            </a:endParaRPr>
          </a:p>
        </p:txBody>
      </p:sp>
      <p:sp>
        <p:nvSpPr>
          <p:cNvPr id="54" name="椭圆 53"/>
          <p:cNvSpPr/>
          <p:nvPr/>
        </p:nvSpPr>
        <p:spPr>
          <a:xfrm>
            <a:off x="6160651" y="5193890"/>
            <a:ext cx="498768" cy="498768"/>
          </a:xfrm>
          <a:prstGeom prst="ellipse">
            <a:avLst/>
          </a:prstGeom>
          <a:solidFill>
            <a:srgbClr val="57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Shape 23232"/>
          <p:cNvSpPr/>
          <p:nvPr/>
        </p:nvSpPr>
        <p:spPr>
          <a:xfrm>
            <a:off x="6315798" y="5290396"/>
            <a:ext cx="197221" cy="275535"/>
          </a:xfrm>
          <a:custGeom>
            <a:avLst/>
            <a:gdLst/>
            <a:ahLst/>
            <a:cxnLst>
              <a:cxn ang="0">
                <a:pos x="wd2" y="hd2"/>
              </a:cxn>
              <a:cxn ang="5400000">
                <a:pos x="wd2" y="hd2"/>
              </a:cxn>
              <a:cxn ang="10800000">
                <a:pos x="wd2" y="hd2"/>
              </a:cxn>
              <a:cxn ang="16200000">
                <a:pos x="wd2" y="hd2"/>
              </a:cxn>
            </a:cxnLst>
            <a:rect l="0" t="0" r="r" b="b"/>
            <a:pathLst>
              <a:path w="21486" h="21600" extrusionOk="0">
                <a:moveTo>
                  <a:pt x="10254" y="0"/>
                </a:moveTo>
                <a:cubicBezTo>
                  <a:pt x="6865" y="0"/>
                  <a:pt x="4106" y="1983"/>
                  <a:pt x="4106" y="4424"/>
                </a:cubicBezTo>
                <a:cubicBezTo>
                  <a:pt x="4106" y="6864"/>
                  <a:pt x="6865" y="8829"/>
                  <a:pt x="10254" y="8829"/>
                </a:cubicBezTo>
                <a:cubicBezTo>
                  <a:pt x="13645" y="8829"/>
                  <a:pt x="16376" y="6864"/>
                  <a:pt x="16376" y="4424"/>
                </a:cubicBezTo>
                <a:cubicBezTo>
                  <a:pt x="16376" y="1983"/>
                  <a:pt x="13645" y="0"/>
                  <a:pt x="10254" y="0"/>
                </a:cubicBezTo>
                <a:close/>
                <a:moveTo>
                  <a:pt x="6807" y="10069"/>
                </a:moveTo>
                <a:cubicBezTo>
                  <a:pt x="3903" y="10069"/>
                  <a:pt x="1437" y="11607"/>
                  <a:pt x="1071" y="13678"/>
                </a:cubicBezTo>
                <a:lnTo>
                  <a:pt x="17" y="19731"/>
                </a:lnTo>
                <a:cubicBezTo>
                  <a:pt x="-57" y="20153"/>
                  <a:pt x="112" y="20687"/>
                  <a:pt x="505" y="21008"/>
                </a:cubicBezTo>
                <a:cubicBezTo>
                  <a:pt x="897" y="21326"/>
                  <a:pt x="1458" y="21600"/>
                  <a:pt x="2049" y="21600"/>
                </a:cubicBezTo>
                <a:lnTo>
                  <a:pt x="19411" y="21600"/>
                </a:lnTo>
                <a:cubicBezTo>
                  <a:pt x="20003" y="21600"/>
                  <a:pt x="20589" y="21309"/>
                  <a:pt x="20980" y="20989"/>
                </a:cubicBezTo>
                <a:cubicBezTo>
                  <a:pt x="21373" y="20670"/>
                  <a:pt x="21543" y="20136"/>
                  <a:pt x="21469" y="19712"/>
                </a:cubicBezTo>
                <a:lnTo>
                  <a:pt x="20389" y="13678"/>
                </a:lnTo>
                <a:cubicBezTo>
                  <a:pt x="20023" y="11607"/>
                  <a:pt x="17583" y="10069"/>
                  <a:pt x="14678" y="10069"/>
                </a:cubicBezTo>
                <a:lnTo>
                  <a:pt x="6807" y="10069"/>
                </a:lnTo>
                <a:close/>
              </a:path>
            </a:pathLst>
          </a:custGeom>
          <a:solidFill>
            <a:schemeClr val="bg1"/>
          </a:solidFill>
          <a:ln w="12700">
            <a:miter lim="400000"/>
          </a:ln>
        </p:spPr>
        <p:txBody>
          <a:bodyPr lIns="19051" tIns="19051" rIns="19051" bIns="1905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56" name="文本框 55"/>
          <p:cNvSpPr txBox="1"/>
          <p:nvPr/>
        </p:nvSpPr>
        <p:spPr>
          <a:xfrm>
            <a:off x="6727266" y="5290396"/>
            <a:ext cx="1554913" cy="984885"/>
          </a:xfrm>
          <a:prstGeom prst="rect">
            <a:avLst/>
          </a:prstGeom>
          <a:noFill/>
        </p:spPr>
        <p:txBody>
          <a:bodyPr wrap="none" rtlCol="0">
            <a:spAutoFit/>
          </a:bodyPr>
          <a:lstStyle/>
          <a:p>
            <a:r>
              <a:rPr lang="en-CA" altLang="zh-CN" sz="1600" dirty="0">
                <a:latin typeface="+mj-lt"/>
                <a:ea typeface="汉仪君黑-45简" panose="020B0604020202020204" pitchFamily="34" charset="-122"/>
              </a:rPr>
              <a:t>Presenters:</a:t>
            </a:r>
          </a:p>
          <a:p>
            <a:r>
              <a:rPr lang="en-CA" altLang="zh-CN" sz="1400" b="1" dirty="0">
                <a:latin typeface="+mj-lt"/>
                <a:ea typeface="汉仪君黑-45简" panose="020B0604020202020204" pitchFamily="34" charset="-122"/>
              </a:rPr>
              <a:t>Malik Aqib Rehman</a:t>
            </a:r>
          </a:p>
          <a:p>
            <a:r>
              <a:rPr lang="en-CA" altLang="zh-CN" sz="1400" dirty="0">
                <a:latin typeface="+mj-lt"/>
                <a:ea typeface="汉仪君黑-45简" panose="020B0604020202020204" pitchFamily="34" charset="-122"/>
              </a:rPr>
              <a:t>&amp; </a:t>
            </a:r>
          </a:p>
          <a:p>
            <a:r>
              <a:rPr lang="en-CA" altLang="zh-CN" sz="1400" b="1" dirty="0">
                <a:latin typeface="+mj-lt"/>
                <a:ea typeface="汉仪君黑-45简" panose="020B0604020202020204" pitchFamily="34" charset="-122"/>
              </a:rPr>
              <a:t>Vivian Kuang  </a:t>
            </a:r>
          </a:p>
        </p:txBody>
      </p:sp>
      <p:sp>
        <p:nvSpPr>
          <p:cNvPr id="57" name="椭圆 56"/>
          <p:cNvSpPr/>
          <p:nvPr/>
        </p:nvSpPr>
        <p:spPr>
          <a:xfrm>
            <a:off x="8403071" y="5193890"/>
            <a:ext cx="498768" cy="498768"/>
          </a:xfrm>
          <a:prstGeom prst="ellipse">
            <a:avLst/>
          </a:prstGeom>
          <a:solidFill>
            <a:srgbClr val="57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p:cNvSpPr txBox="1"/>
          <p:nvPr/>
        </p:nvSpPr>
        <p:spPr>
          <a:xfrm>
            <a:off x="9000644" y="5290396"/>
            <a:ext cx="1292341" cy="584775"/>
          </a:xfrm>
          <a:prstGeom prst="rect">
            <a:avLst/>
          </a:prstGeom>
          <a:noFill/>
        </p:spPr>
        <p:txBody>
          <a:bodyPr wrap="none" rtlCol="0">
            <a:spAutoFit/>
          </a:bodyPr>
          <a:lstStyle/>
          <a:p>
            <a:r>
              <a:rPr lang="en-CA" altLang="zh-CN" sz="1600" dirty="0">
                <a:latin typeface="+mj-lt"/>
                <a:ea typeface="汉仪君黑-45简" panose="020B0604020202020204" pitchFamily="34" charset="-122"/>
              </a:rPr>
              <a:t>Date</a:t>
            </a:r>
            <a:r>
              <a:rPr lang="en-CA" altLang="zh-CN" sz="1800" dirty="0">
                <a:latin typeface="+mj-lt"/>
                <a:ea typeface="汉仪君黑-45简" panose="020B0604020202020204" pitchFamily="34" charset="-122"/>
              </a:rPr>
              <a:t>:</a:t>
            </a:r>
          </a:p>
          <a:p>
            <a:r>
              <a:rPr lang="en-CA" altLang="zh-CN" sz="1400" b="1" dirty="0">
                <a:latin typeface="+mj-lt"/>
                <a:ea typeface="汉仪君黑-45简" panose="020B0604020202020204" pitchFamily="34" charset="-122"/>
              </a:rPr>
              <a:t>June 22</a:t>
            </a:r>
            <a:r>
              <a:rPr lang="en-CA" altLang="zh-CN" sz="1400" b="1" baseline="30000" dirty="0">
                <a:latin typeface="+mj-lt"/>
                <a:ea typeface="汉仪君黑-45简" panose="020B0604020202020204" pitchFamily="34" charset="-122"/>
              </a:rPr>
              <a:t>nd</a:t>
            </a:r>
            <a:r>
              <a:rPr lang="en-CA" altLang="zh-CN" sz="1400" b="1" dirty="0">
                <a:latin typeface="+mj-lt"/>
                <a:ea typeface="汉仪君黑-45简" panose="020B0604020202020204" pitchFamily="34" charset="-122"/>
              </a:rPr>
              <a:t>, 2023</a:t>
            </a:r>
          </a:p>
        </p:txBody>
      </p:sp>
      <p:sp>
        <p:nvSpPr>
          <p:cNvPr id="59" name="Shape 23271"/>
          <p:cNvSpPr/>
          <p:nvPr/>
        </p:nvSpPr>
        <p:spPr>
          <a:xfrm>
            <a:off x="8543368" y="5331931"/>
            <a:ext cx="221941" cy="221947"/>
          </a:xfrm>
          <a:custGeom>
            <a:avLst/>
            <a:gdLst/>
            <a:ahLst/>
            <a:cxnLst>
              <a:cxn ang="0">
                <a:pos x="wd2" y="hd2"/>
              </a:cxn>
              <a:cxn ang="5400000">
                <a:pos x="wd2" y="hd2"/>
              </a:cxn>
              <a:cxn ang="10800000">
                <a:pos x="wd2" y="hd2"/>
              </a:cxn>
              <a:cxn ang="16200000">
                <a:pos x="wd2" y="hd2"/>
              </a:cxn>
            </a:cxnLst>
            <a:rect l="0" t="0" r="r" b="b"/>
            <a:pathLst>
              <a:path w="21600" h="21600" extrusionOk="0">
                <a:moveTo>
                  <a:pt x="4726" y="17550"/>
                </a:moveTo>
                <a:cubicBezTo>
                  <a:pt x="4726" y="17922"/>
                  <a:pt x="5026" y="18225"/>
                  <a:pt x="5398" y="18225"/>
                </a:cubicBezTo>
                <a:lnTo>
                  <a:pt x="8774" y="18225"/>
                </a:lnTo>
                <a:cubicBezTo>
                  <a:pt x="9149" y="18225"/>
                  <a:pt x="9448" y="17922"/>
                  <a:pt x="9448" y="17550"/>
                </a:cubicBezTo>
                <a:cubicBezTo>
                  <a:pt x="9448" y="17177"/>
                  <a:pt x="9149" y="16874"/>
                  <a:pt x="8774" y="16874"/>
                </a:cubicBezTo>
                <a:lnTo>
                  <a:pt x="6433" y="16874"/>
                </a:lnTo>
                <a:cubicBezTo>
                  <a:pt x="6713" y="16514"/>
                  <a:pt x="7109" y="16099"/>
                  <a:pt x="7435" y="15760"/>
                </a:cubicBezTo>
                <a:cubicBezTo>
                  <a:pt x="8424" y="14722"/>
                  <a:pt x="9448" y="13647"/>
                  <a:pt x="9448" y="12488"/>
                </a:cubicBezTo>
                <a:cubicBezTo>
                  <a:pt x="9448" y="11185"/>
                  <a:pt x="8391" y="10125"/>
                  <a:pt x="7085" y="10125"/>
                </a:cubicBezTo>
                <a:cubicBezTo>
                  <a:pt x="5784" y="10125"/>
                  <a:pt x="4726" y="11185"/>
                  <a:pt x="4726" y="12488"/>
                </a:cubicBezTo>
                <a:cubicBezTo>
                  <a:pt x="4726" y="12860"/>
                  <a:pt x="5026" y="13163"/>
                  <a:pt x="5398" y="13163"/>
                </a:cubicBezTo>
                <a:cubicBezTo>
                  <a:pt x="5775" y="13163"/>
                  <a:pt x="6074" y="12860"/>
                  <a:pt x="6074" y="12488"/>
                </a:cubicBezTo>
                <a:cubicBezTo>
                  <a:pt x="6074" y="11927"/>
                  <a:pt x="6529" y="11476"/>
                  <a:pt x="7085" y="11476"/>
                </a:cubicBezTo>
                <a:cubicBezTo>
                  <a:pt x="7647" y="11476"/>
                  <a:pt x="8101" y="11927"/>
                  <a:pt x="8101" y="12488"/>
                </a:cubicBezTo>
                <a:cubicBezTo>
                  <a:pt x="8101" y="13107"/>
                  <a:pt x="7188" y="14059"/>
                  <a:pt x="6460" y="14827"/>
                </a:cubicBezTo>
                <a:cubicBezTo>
                  <a:pt x="5526" y="15799"/>
                  <a:pt x="4726" y="16640"/>
                  <a:pt x="4726" y="17550"/>
                </a:cubicBezTo>
                <a:cubicBezTo>
                  <a:pt x="4726" y="17550"/>
                  <a:pt x="4726" y="17550"/>
                  <a:pt x="4726" y="17550"/>
                </a:cubicBezTo>
                <a:close/>
                <a:moveTo>
                  <a:pt x="14511" y="16874"/>
                </a:moveTo>
                <a:cubicBezTo>
                  <a:pt x="13954" y="16874"/>
                  <a:pt x="13499" y="16419"/>
                  <a:pt x="13499" y="15862"/>
                </a:cubicBezTo>
                <a:cubicBezTo>
                  <a:pt x="13499" y="15489"/>
                  <a:pt x="13197" y="15186"/>
                  <a:pt x="12823" y="15186"/>
                </a:cubicBezTo>
                <a:cubicBezTo>
                  <a:pt x="12451" y="15186"/>
                  <a:pt x="12148" y="15489"/>
                  <a:pt x="12148" y="15862"/>
                </a:cubicBezTo>
                <a:cubicBezTo>
                  <a:pt x="12148" y="17163"/>
                  <a:pt x="13210" y="18225"/>
                  <a:pt x="14511" y="18225"/>
                </a:cubicBezTo>
                <a:cubicBezTo>
                  <a:pt x="15814" y="18225"/>
                  <a:pt x="16874" y="17163"/>
                  <a:pt x="16874" y="15862"/>
                </a:cubicBezTo>
                <a:cubicBezTo>
                  <a:pt x="16874" y="15200"/>
                  <a:pt x="16603" y="14603"/>
                  <a:pt x="16162" y="14175"/>
                </a:cubicBezTo>
                <a:cubicBezTo>
                  <a:pt x="16603" y="13746"/>
                  <a:pt x="16874" y="13146"/>
                  <a:pt x="16874" y="12488"/>
                </a:cubicBezTo>
                <a:cubicBezTo>
                  <a:pt x="16874" y="11185"/>
                  <a:pt x="15814" y="10125"/>
                  <a:pt x="14511" y="10125"/>
                </a:cubicBezTo>
                <a:cubicBezTo>
                  <a:pt x="13210" y="10125"/>
                  <a:pt x="12148" y="11185"/>
                  <a:pt x="12148" y="12488"/>
                </a:cubicBezTo>
                <a:cubicBezTo>
                  <a:pt x="12148" y="12860"/>
                  <a:pt x="12451" y="13163"/>
                  <a:pt x="12823" y="13163"/>
                </a:cubicBezTo>
                <a:cubicBezTo>
                  <a:pt x="13197" y="13163"/>
                  <a:pt x="13499" y="12860"/>
                  <a:pt x="13499" y="12488"/>
                </a:cubicBezTo>
                <a:cubicBezTo>
                  <a:pt x="13499" y="11927"/>
                  <a:pt x="13954" y="11476"/>
                  <a:pt x="14511" y="11476"/>
                </a:cubicBezTo>
                <a:cubicBezTo>
                  <a:pt x="15071" y="11476"/>
                  <a:pt x="15523" y="11927"/>
                  <a:pt x="15523" y="12488"/>
                </a:cubicBezTo>
                <a:cubicBezTo>
                  <a:pt x="15523" y="13044"/>
                  <a:pt x="15071" y="13499"/>
                  <a:pt x="14511" y="13499"/>
                </a:cubicBezTo>
                <a:cubicBezTo>
                  <a:pt x="14138" y="13499"/>
                  <a:pt x="13836" y="13802"/>
                  <a:pt x="13836" y="14175"/>
                </a:cubicBezTo>
                <a:cubicBezTo>
                  <a:pt x="13836" y="14547"/>
                  <a:pt x="14138" y="14850"/>
                  <a:pt x="14511" y="14850"/>
                </a:cubicBezTo>
                <a:cubicBezTo>
                  <a:pt x="15071" y="14850"/>
                  <a:pt x="15523" y="15302"/>
                  <a:pt x="15523" y="15862"/>
                </a:cubicBezTo>
                <a:cubicBezTo>
                  <a:pt x="15523" y="16419"/>
                  <a:pt x="15071" y="16874"/>
                  <a:pt x="14511" y="16874"/>
                </a:cubicBezTo>
                <a:cubicBezTo>
                  <a:pt x="14511" y="16874"/>
                  <a:pt x="14511" y="16874"/>
                  <a:pt x="14511" y="16874"/>
                </a:cubicBezTo>
                <a:close/>
                <a:moveTo>
                  <a:pt x="17550" y="4051"/>
                </a:moveTo>
                <a:cubicBezTo>
                  <a:pt x="17922" y="4051"/>
                  <a:pt x="18225" y="3747"/>
                  <a:pt x="18225" y="3375"/>
                </a:cubicBezTo>
                <a:lnTo>
                  <a:pt x="18225" y="677"/>
                </a:lnTo>
                <a:cubicBezTo>
                  <a:pt x="18225" y="304"/>
                  <a:pt x="17922" y="0"/>
                  <a:pt x="17550" y="0"/>
                </a:cubicBezTo>
                <a:cubicBezTo>
                  <a:pt x="17177" y="0"/>
                  <a:pt x="16874" y="304"/>
                  <a:pt x="16874" y="677"/>
                </a:cubicBezTo>
                <a:lnTo>
                  <a:pt x="16874" y="3375"/>
                </a:lnTo>
                <a:cubicBezTo>
                  <a:pt x="16874" y="3747"/>
                  <a:pt x="17177" y="4051"/>
                  <a:pt x="17550" y="4051"/>
                </a:cubicBezTo>
                <a:cubicBezTo>
                  <a:pt x="17550" y="4051"/>
                  <a:pt x="17550" y="4051"/>
                  <a:pt x="17550" y="4051"/>
                </a:cubicBezTo>
                <a:close/>
                <a:moveTo>
                  <a:pt x="14851" y="4051"/>
                </a:moveTo>
                <a:cubicBezTo>
                  <a:pt x="15223" y="4051"/>
                  <a:pt x="15523" y="3747"/>
                  <a:pt x="15523" y="3375"/>
                </a:cubicBezTo>
                <a:lnTo>
                  <a:pt x="15523" y="677"/>
                </a:lnTo>
                <a:cubicBezTo>
                  <a:pt x="15523" y="304"/>
                  <a:pt x="15223" y="0"/>
                  <a:pt x="14851" y="0"/>
                </a:cubicBezTo>
                <a:cubicBezTo>
                  <a:pt x="14475" y="0"/>
                  <a:pt x="14175" y="304"/>
                  <a:pt x="14175" y="677"/>
                </a:cubicBezTo>
                <a:lnTo>
                  <a:pt x="14175" y="3375"/>
                </a:lnTo>
                <a:cubicBezTo>
                  <a:pt x="14175" y="3747"/>
                  <a:pt x="14475" y="4051"/>
                  <a:pt x="14851" y="4051"/>
                </a:cubicBezTo>
                <a:cubicBezTo>
                  <a:pt x="14851" y="4051"/>
                  <a:pt x="14851" y="4051"/>
                  <a:pt x="14851" y="4051"/>
                </a:cubicBezTo>
                <a:close/>
                <a:moveTo>
                  <a:pt x="12148" y="4051"/>
                </a:moveTo>
                <a:cubicBezTo>
                  <a:pt x="12524" y="4051"/>
                  <a:pt x="12823" y="3747"/>
                  <a:pt x="12823" y="3375"/>
                </a:cubicBezTo>
                <a:lnTo>
                  <a:pt x="12823" y="677"/>
                </a:lnTo>
                <a:cubicBezTo>
                  <a:pt x="12823" y="304"/>
                  <a:pt x="12524" y="0"/>
                  <a:pt x="12148" y="0"/>
                </a:cubicBezTo>
                <a:cubicBezTo>
                  <a:pt x="11776" y="0"/>
                  <a:pt x="11476" y="304"/>
                  <a:pt x="11476" y="677"/>
                </a:cubicBezTo>
                <a:lnTo>
                  <a:pt x="11476" y="3375"/>
                </a:lnTo>
                <a:cubicBezTo>
                  <a:pt x="11476" y="3747"/>
                  <a:pt x="11776" y="4051"/>
                  <a:pt x="12148" y="4051"/>
                </a:cubicBezTo>
                <a:cubicBezTo>
                  <a:pt x="12148" y="4051"/>
                  <a:pt x="12148" y="4051"/>
                  <a:pt x="12148" y="4051"/>
                </a:cubicBezTo>
                <a:close/>
                <a:moveTo>
                  <a:pt x="9448" y="4051"/>
                </a:moveTo>
                <a:cubicBezTo>
                  <a:pt x="9821" y="4051"/>
                  <a:pt x="10124" y="3747"/>
                  <a:pt x="10124" y="3375"/>
                </a:cubicBezTo>
                <a:lnTo>
                  <a:pt x="10124" y="677"/>
                </a:lnTo>
                <a:cubicBezTo>
                  <a:pt x="10124" y="304"/>
                  <a:pt x="9821" y="0"/>
                  <a:pt x="9448" y="0"/>
                </a:cubicBezTo>
                <a:cubicBezTo>
                  <a:pt x="9076" y="0"/>
                  <a:pt x="8774" y="304"/>
                  <a:pt x="8774" y="677"/>
                </a:cubicBezTo>
                <a:lnTo>
                  <a:pt x="8774" y="3375"/>
                </a:lnTo>
                <a:cubicBezTo>
                  <a:pt x="8774" y="3747"/>
                  <a:pt x="9076" y="4051"/>
                  <a:pt x="9448" y="4051"/>
                </a:cubicBezTo>
                <a:cubicBezTo>
                  <a:pt x="9448" y="4051"/>
                  <a:pt x="9448" y="4051"/>
                  <a:pt x="9448" y="4051"/>
                </a:cubicBezTo>
                <a:close/>
                <a:moveTo>
                  <a:pt x="6750" y="4051"/>
                </a:moveTo>
                <a:cubicBezTo>
                  <a:pt x="7123" y="4051"/>
                  <a:pt x="7426" y="3747"/>
                  <a:pt x="7426" y="3375"/>
                </a:cubicBezTo>
                <a:lnTo>
                  <a:pt x="7426" y="677"/>
                </a:lnTo>
                <a:cubicBezTo>
                  <a:pt x="7426" y="304"/>
                  <a:pt x="7123" y="0"/>
                  <a:pt x="6750" y="0"/>
                </a:cubicBezTo>
                <a:cubicBezTo>
                  <a:pt x="6377" y="0"/>
                  <a:pt x="6074" y="304"/>
                  <a:pt x="6074" y="677"/>
                </a:cubicBezTo>
                <a:lnTo>
                  <a:pt x="6074" y="3375"/>
                </a:lnTo>
                <a:cubicBezTo>
                  <a:pt x="6074" y="3747"/>
                  <a:pt x="6377" y="4051"/>
                  <a:pt x="6750" y="4051"/>
                </a:cubicBezTo>
                <a:cubicBezTo>
                  <a:pt x="6750" y="4051"/>
                  <a:pt x="6750" y="4051"/>
                  <a:pt x="6750" y="4051"/>
                </a:cubicBezTo>
                <a:close/>
                <a:moveTo>
                  <a:pt x="4051" y="4051"/>
                </a:moveTo>
                <a:cubicBezTo>
                  <a:pt x="4423" y="4051"/>
                  <a:pt x="4726" y="3747"/>
                  <a:pt x="4726" y="3375"/>
                </a:cubicBezTo>
                <a:lnTo>
                  <a:pt x="4726" y="677"/>
                </a:lnTo>
                <a:cubicBezTo>
                  <a:pt x="4726" y="304"/>
                  <a:pt x="4423" y="0"/>
                  <a:pt x="4051" y="0"/>
                </a:cubicBezTo>
                <a:cubicBezTo>
                  <a:pt x="3678" y="0"/>
                  <a:pt x="3375" y="304"/>
                  <a:pt x="3375" y="677"/>
                </a:cubicBezTo>
                <a:lnTo>
                  <a:pt x="3375" y="3375"/>
                </a:lnTo>
                <a:cubicBezTo>
                  <a:pt x="3375" y="3747"/>
                  <a:pt x="3678" y="4051"/>
                  <a:pt x="4051" y="4051"/>
                </a:cubicBezTo>
                <a:cubicBezTo>
                  <a:pt x="4051" y="4051"/>
                  <a:pt x="4051" y="4051"/>
                  <a:pt x="4051" y="4051"/>
                </a:cubicBezTo>
                <a:close/>
                <a:moveTo>
                  <a:pt x="20249" y="19572"/>
                </a:moveTo>
                <a:cubicBezTo>
                  <a:pt x="20249" y="19946"/>
                  <a:pt x="19945" y="20248"/>
                  <a:pt x="19574" y="20248"/>
                </a:cubicBezTo>
                <a:lnTo>
                  <a:pt x="2024" y="20248"/>
                </a:lnTo>
                <a:cubicBezTo>
                  <a:pt x="1651" y="20248"/>
                  <a:pt x="1352" y="19946"/>
                  <a:pt x="1352" y="19572"/>
                </a:cubicBezTo>
                <a:lnTo>
                  <a:pt x="1352" y="8101"/>
                </a:lnTo>
                <a:lnTo>
                  <a:pt x="20249" y="8101"/>
                </a:lnTo>
                <a:cubicBezTo>
                  <a:pt x="20249" y="8101"/>
                  <a:pt x="20249" y="19572"/>
                  <a:pt x="20249" y="19572"/>
                </a:cubicBezTo>
                <a:close/>
                <a:moveTo>
                  <a:pt x="19574" y="1352"/>
                </a:moveTo>
                <a:cubicBezTo>
                  <a:pt x="19201" y="1352"/>
                  <a:pt x="18898" y="1651"/>
                  <a:pt x="18898" y="2023"/>
                </a:cubicBezTo>
                <a:cubicBezTo>
                  <a:pt x="18898" y="2400"/>
                  <a:pt x="19201" y="2700"/>
                  <a:pt x="19574" y="2700"/>
                </a:cubicBezTo>
                <a:cubicBezTo>
                  <a:pt x="19945" y="2700"/>
                  <a:pt x="20249" y="3003"/>
                  <a:pt x="20249" y="3375"/>
                </a:cubicBezTo>
                <a:lnTo>
                  <a:pt x="20249" y="6750"/>
                </a:lnTo>
                <a:lnTo>
                  <a:pt x="1352" y="6750"/>
                </a:lnTo>
                <a:lnTo>
                  <a:pt x="1352" y="3375"/>
                </a:lnTo>
                <a:cubicBezTo>
                  <a:pt x="1352" y="3003"/>
                  <a:pt x="1651" y="2700"/>
                  <a:pt x="2024" y="2700"/>
                </a:cubicBezTo>
                <a:cubicBezTo>
                  <a:pt x="2399" y="2700"/>
                  <a:pt x="2699" y="2400"/>
                  <a:pt x="2699" y="2023"/>
                </a:cubicBezTo>
                <a:cubicBezTo>
                  <a:pt x="2699" y="1651"/>
                  <a:pt x="2399" y="1352"/>
                  <a:pt x="2024" y="1352"/>
                </a:cubicBezTo>
                <a:cubicBezTo>
                  <a:pt x="910" y="1352"/>
                  <a:pt x="0" y="2258"/>
                  <a:pt x="0" y="3375"/>
                </a:cubicBezTo>
                <a:lnTo>
                  <a:pt x="0" y="19572"/>
                </a:lnTo>
                <a:cubicBezTo>
                  <a:pt x="0" y="20690"/>
                  <a:pt x="910" y="21600"/>
                  <a:pt x="2024" y="21600"/>
                </a:cubicBezTo>
                <a:lnTo>
                  <a:pt x="19574" y="21600"/>
                </a:lnTo>
                <a:cubicBezTo>
                  <a:pt x="20690" y="21600"/>
                  <a:pt x="21600" y="20690"/>
                  <a:pt x="21600" y="19572"/>
                </a:cubicBezTo>
                <a:lnTo>
                  <a:pt x="21600" y="3375"/>
                </a:lnTo>
                <a:cubicBezTo>
                  <a:pt x="21600" y="2258"/>
                  <a:pt x="20690" y="1352"/>
                  <a:pt x="19574" y="1352"/>
                </a:cubicBezTo>
                <a:cubicBezTo>
                  <a:pt x="19574" y="1352"/>
                  <a:pt x="19574" y="1352"/>
                  <a:pt x="19574" y="1352"/>
                </a:cubicBezTo>
                <a:close/>
              </a:path>
            </a:pathLst>
          </a:custGeom>
          <a:solidFill>
            <a:schemeClr val="bg1"/>
          </a:solidFill>
          <a:ln w="12700">
            <a:miter lim="400000"/>
          </a:ln>
        </p:spPr>
        <p:txBody>
          <a:bodyPr lIns="19051" tIns="19051" rIns="19051" bIns="1905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2" name="Rectangle 1">
            <a:extLst>
              <a:ext uri="{FF2B5EF4-FFF2-40B4-BE49-F238E27FC236}">
                <a16:creationId xmlns:a16="http://schemas.microsoft.com/office/drawing/2014/main" id="{62B354B9-DAA0-57FE-4E73-D0553461520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C1D880DA-023F-0B6F-DC00-EF97B6A3EDD9}"/>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6421522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861368" y="4959927"/>
            <a:ext cx="10280073" cy="1256145"/>
          </a:xfrm>
          <a:prstGeom prst="rect">
            <a:avLst/>
          </a:prstGeom>
          <a:solidFill>
            <a:srgbClr val="9DC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0"/>
            <a:ext cx="286327" cy="829859"/>
          </a:xfrm>
          <a:prstGeom prst="rect">
            <a:avLst/>
          </a:prstGeom>
          <a:solidFill>
            <a:srgbClr val="28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37310" y="368194"/>
            <a:ext cx="5042919" cy="461665"/>
          </a:xfrm>
          <a:prstGeom prst="rect">
            <a:avLst/>
          </a:prstGeom>
          <a:noFill/>
        </p:spPr>
        <p:txBody>
          <a:bodyPr wrap="none" rtlCol="0">
            <a:spAutoFit/>
          </a:bodyPr>
          <a:lstStyle/>
          <a:p>
            <a:r>
              <a:rPr lang="en-CA" altLang="zh-CN" sz="2400" b="1" dirty="0">
                <a:latin typeface="+mj-lt"/>
              </a:rPr>
              <a:t>Analyzing the dataset:</a:t>
            </a:r>
            <a:r>
              <a:rPr lang="zh-CN" altLang="en-US" sz="2400" b="1" dirty="0">
                <a:latin typeface="+mj-lt"/>
              </a:rPr>
              <a:t> </a:t>
            </a:r>
            <a:r>
              <a:rPr lang="en-CA" altLang="zh-CN" sz="2400" b="1" dirty="0">
                <a:latin typeface="+mj-lt"/>
              </a:rPr>
              <a:t>Zoom</a:t>
            </a:r>
            <a:r>
              <a:rPr lang="zh-CN" altLang="en-US" sz="2400" b="1" dirty="0">
                <a:latin typeface="+mj-lt"/>
              </a:rPr>
              <a:t> </a:t>
            </a:r>
            <a:r>
              <a:rPr lang="en-CA" altLang="zh-CN" sz="2400" b="1" dirty="0">
                <a:latin typeface="+mj-lt"/>
              </a:rPr>
              <a:t>In</a:t>
            </a:r>
            <a:r>
              <a:rPr lang="zh-CN" altLang="en-US" sz="2400" b="1" dirty="0">
                <a:latin typeface="+mj-lt"/>
              </a:rPr>
              <a:t> </a:t>
            </a:r>
            <a:r>
              <a:rPr lang="en-CA" altLang="zh-CN" sz="2400" b="1" dirty="0">
                <a:latin typeface="+mj-lt"/>
              </a:rPr>
              <a:t>and</a:t>
            </a:r>
            <a:r>
              <a:rPr lang="zh-CN" altLang="en-US" sz="2400" b="1" dirty="0">
                <a:latin typeface="+mj-lt"/>
              </a:rPr>
              <a:t> </a:t>
            </a:r>
            <a:r>
              <a:rPr lang="en-CA" altLang="zh-CN" sz="2400" b="1" dirty="0">
                <a:latin typeface="+mj-lt"/>
              </a:rPr>
              <a:t>Out</a:t>
            </a:r>
            <a:endParaRPr lang="zh-CN" altLang="en-US" sz="2400" b="1" dirty="0">
              <a:latin typeface="汉仪君黑-45简" panose="020B0604020202020204" pitchFamily="34" charset="-122"/>
              <a:ea typeface="汉仪君黑-45简" panose="020B0604020202020204" pitchFamily="34" charset="-122"/>
            </a:endParaRPr>
          </a:p>
        </p:txBody>
      </p:sp>
      <p:sp>
        <p:nvSpPr>
          <p:cNvPr id="3" name="平行四边形 2"/>
          <p:cNvSpPr/>
          <p:nvPr/>
        </p:nvSpPr>
        <p:spPr>
          <a:xfrm>
            <a:off x="0" y="0"/>
            <a:ext cx="637310" cy="829859"/>
          </a:xfrm>
          <a:prstGeom prst="parallelogram">
            <a:avLst>
              <a:gd name="adj" fmla="val 45290"/>
            </a:avLst>
          </a:prstGeom>
          <a:solidFill>
            <a:srgbClr val="57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844302" y="5254313"/>
            <a:ext cx="4602684" cy="707886"/>
          </a:xfrm>
          <a:prstGeom prst="rect">
            <a:avLst/>
          </a:prstGeom>
          <a:noFill/>
        </p:spPr>
        <p:txBody>
          <a:bodyPr wrap="square" rtlCol="0">
            <a:spAutoFit/>
          </a:bodyPr>
          <a:lstStyle/>
          <a:p>
            <a:r>
              <a:rPr lang="en-CA" altLang="zh-CN" sz="2000" dirty="0">
                <a:solidFill>
                  <a:schemeClr val="bg1"/>
                </a:solidFill>
                <a:latin typeface="+mj-lt"/>
              </a:rPr>
              <a:t>Pie Chart of Resource over Toronto data </a:t>
            </a:r>
          </a:p>
          <a:p>
            <a:endParaRPr lang="zh-CN" altLang="en-US" sz="2000" spc="600" dirty="0">
              <a:solidFill>
                <a:schemeClr val="bg1"/>
              </a:solidFill>
              <a:latin typeface="汉仪君黑-45简" panose="020B0604020202020204" pitchFamily="34" charset="-122"/>
              <a:ea typeface="汉仪君黑-45简" panose="020B0604020202020204" pitchFamily="34" charset="-122"/>
            </a:endParaRPr>
          </a:p>
        </p:txBody>
      </p:sp>
      <p:sp>
        <p:nvSpPr>
          <p:cNvPr id="14" name="文本框 13"/>
          <p:cNvSpPr txBox="1"/>
          <p:nvPr/>
        </p:nvSpPr>
        <p:spPr>
          <a:xfrm>
            <a:off x="6723998" y="5250293"/>
            <a:ext cx="4501055" cy="400110"/>
          </a:xfrm>
          <a:prstGeom prst="rect">
            <a:avLst/>
          </a:prstGeom>
          <a:noFill/>
        </p:spPr>
        <p:txBody>
          <a:bodyPr wrap="square" rtlCol="0">
            <a:spAutoFit/>
          </a:bodyPr>
          <a:lstStyle/>
          <a:p>
            <a:r>
              <a:rPr lang="en-CA" altLang="zh-CN" sz="2000" dirty="0">
                <a:solidFill>
                  <a:schemeClr val="bg1"/>
                </a:solidFill>
                <a:latin typeface="+mj-lt"/>
              </a:rPr>
              <a:t>Pie Chart of Resource over the 4-city data</a:t>
            </a:r>
          </a:p>
        </p:txBody>
      </p:sp>
      <p:pic>
        <p:nvPicPr>
          <p:cNvPr id="2" name="Picture 1">
            <a:extLst>
              <a:ext uri="{FF2B5EF4-FFF2-40B4-BE49-F238E27FC236}">
                <a16:creationId xmlns:a16="http://schemas.microsoft.com/office/drawing/2014/main" id="{CD7957D4-4E1C-C29E-154D-987B3F600C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302" y="943606"/>
            <a:ext cx="4276022" cy="4016320"/>
          </a:xfrm>
          <a:prstGeom prst="rect">
            <a:avLst/>
          </a:prstGeom>
        </p:spPr>
      </p:pic>
      <p:pic>
        <p:nvPicPr>
          <p:cNvPr id="6" name="Picture 5">
            <a:extLst>
              <a:ext uri="{FF2B5EF4-FFF2-40B4-BE49-F238E27FC236}">
                <a16:creationId xmlns:a16="http://schemas.microsoft.com/office/drawing/2014/main" id="{8AAB5573-D12E-9BBA-F04A-975FEF9ECEF1}"/>
              </a:ext>
            </a:extLst>
          </p:cNvPr>
          <p:cNvPicPr>
            <a:picLocks noChangeAspect="1"/>
          </p:cNvPicPr>
          <p:nvPr/>
        </p:nvPicPr>
        <p:blipFill>
          <a:blip r:embed="rId3"/>
          <a:stretch>
            <a:fillRect/>
          </a:stretch>
        </p:blipFill>
        <p:spPr>
          <a:xfrm>
            <a:off x="6634261" y="1182413"/>
            <a:ext cx="4519843" cy="3777513"/>
          </a:xfrm>
          <a:prstGeom prst="rect">
            <a:avLst/>
          </a:prstGeom>
        </p:spPr>
      </p:pic>
    </p:spTree>
    <p:extLst>
      <p:ext uri="{BB962C8B-B14F-4D97-AF65-F5344CB8AC3E}">
        <p14:creationId xmlns:p14="http://schemas.microsoft.com/office/powerpoint/2010/main" val="334024582"/>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955964" y="4959927"/>
            <a:ext cx="10280073" cy="1256145"/>
          </a:xfrm>
          <a:prstGeom prst="rect">
            <a:avLst/>
          </a:prstGeom>
          <a:solidFill>
            <a:srgbClr val="9DC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0"/>
            <a:ext cx="286327" cy="829859"/>
          </a:xfrm>
          <a:prstGeom prst="rect">
            <a:avLst/>
          </a:prstGeom>
          <a:solidFill>
            <a:srgbClr val="28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37310" y="368194"/>
            <a:ext cx="2820837" cy="461665"/>
          </a:xfrm>
          <a:prstGeom prst="rect">
            <a:avLst/>
          </a:prstGeom>
          <a:noFill/>
        </p:spPr>
        <p:txBody>
          <a:bodyPr wrap="none" rtlCol="0">
            <a:spAutoFit/>
          </a:bodyPr>
          <a:lstStyle/>
          <a:p>
            <a:r>
              <a:rPr lang="en-CA" altLang="zh-CN" sz="2400" dirty="0">
                <a:latin typeface="+mj-lt"/>
              </a:rPr>
              <a:t>Analyzing the dataset</a:t>
            </a:r>
            <a:endParaRPr lang="zh-CN" altLang="en-US" sz="2400" dirty="0">
              <a:latin typeface="汉仪君黑-45简" panose="020B0604020202020204" pitchFamily="34" charset="-122"/>
              <a:ea typeface="汉仪君黑-45简" panose="020B0604020202020204" pitchFamily="34" charset="-122"/>
            </a:endParaRPr>
          </a:p>
        </p:txBody>
      </p:sp>
      <p:sp>
        <p:nvSpPr>
          <p:cNvPr id="3" name="平行四边形 2"/>
          <p:cNvSpPr/>
          <p:nvPr/>
        </p:nvSpPr>
        <p:spPr>
          <a:xfrm>
            <a:off x="0" y="0"/>
            <a:ext cx="637310" cy="829859"/>
          </a:xfrm>
          <a:prstGeom prst="parallelogram">
            <a:avLst>
              <a:gd name="adj" fmla="val 45290"/>
            </a:avLst>
          </a:prstGeom>
          <a:solidFill>
            <a:srgbClr val="57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016126" y="5443123"/>
            <a:ext cx="9988205" cy="400110"/>
          </a:xfrm>
          <a:prstGeom prst="rect">
            <a:avLst/>
          </a:prstGeom>
          <a:noFill/>
        </p:spPr>
        <p:txBody>
          <a:bodyPr wrap="square" rtlCol="0">
            <a:spAutoFit/>
          </a:bodyPr>
          <a:lstStyle/>
          <a:p>
            <a:r>
              <a:rPr lang="en-CA" altLang="zh-CN" sz="2000" dirty="0">
                <a:solidFill>
                  <a:schemeClr val="bg1"/>
                </a:solidFill>
                <a:latin typeface="+mj-lt"/>
              </a:rPr>
              <a:t>Pie Chart of types over properties Deep-In (ALL TYPES VS HOUSE TYPE DEEP-IN) </a:t>
            </a:r>
            <a:endParaRPr lang="zh-CN" altLang="en-US" sz="2000" spc="600" dirty="0">
              <a:solidFill>
                <a:schemeClr val="bg1"/>
              </a:solidFill>
              <a:latin typeface="汉仪君黑-45简" panose="020B0604020202020204" pitchFamily="34" charset="-122"/>
              <a:ea typeface="汉仪君黑-45简" panose="020B0604020202020204" pitchFamily="34" charset="-122"/>
            </a:endParaRPr>
          </a:p>
        </p:txBody>
      </p:sp>
      <p:pic>
        <p:nvPicPr>
          <p:cNvPr id="11" name="Picture 10">
            <a:extLst>
              <a:ext uri="{FF2B5EF4-FFF2-40B4-BE49-F238E27FC236}">
                <a16:creationId xmlns:a16="http://schemas.microsoft.com/office/drawing/2014/main" id="{59C1DB25-0522-020F-456E-C5284E0613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0071" y="1029096"/>
            <a:ext cx="4425965" cy="3918263"/>
          </a:xfrm>
          <a:prstGeom prst="rect">
            <a:avLst/>
          </a:prstGeom>
        </p:spPr>
      </p:pic>
      <p:pic>
        <p:nvPicPr>
          <p:cNvPr id="5" name="Picture 4">
            <a:extLst>
              <a:ext uri="{FF2B5EF4-FFF2-40B4-BE49-F238E27FC236}">
                <a16:creationId xmlns:a16="http://schemas.microsoft.com/office/drawing/2014/main" id="{C46694ED-04C4-01DC-696B-88432667B3D7}"/>
              </a:ext>
            </a:extLst>
          </p:cNvPr>
          <p:cNvPicPr>
            <a:picLocks noChangeAspect="1"/>
          </p:cNvPicPr>
          <p:nvPr/>
        </p:nvPicPr>
        <p:blipFill>
          <a:blip r:embed="rId3"/>
          <a:stretch>
            <a:fillRect/>
          </a:stretch>
        </p:blipFill>
        <p:spPr>
          <a:xfrm>
            <a:off x="955964" y="1029096"/>
            <a:ext cx="5236715" cy="3809993"/>
          </a:xfrm>
          <a:prstGeom prst="rect">
            <a:avLst/>
          </a:prstGeom>
        </p:spPr>
      </p:pic>
    </p:spTree>
    <p:extLst>
      <p:ext uri="{BB962C8B-B14F-4D97-AF65-F5344CB8AC3E}">
        <p14:creationId xmlns:p14="http://schemas.microsoft.com/office/powerpoint/2010/main" val="3193040553"/>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8AA7F91-4611-D448-7B7E-0D4A22490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963" y="2215055"/>
            <a:ext cx="10478186" cy="4001017"/>
          </a:xfrm>
          <a:prstGeom prst="rect">
            <a:avLst/>
          </a:prstGeom>
        </p:spPr>
      </p:pic>
      <p:sp>
        <p:nvSpPr>
          <p:cNvPr id="4" name="矩形 3"/>
          <p:cNvSpPr/>
          <p:nvPr/>
        </p:nvSpPr>
        <p:spPr>
          <a:xfrm>
            <a:off x="0" y="0"/>
            <a:ext cx="286327" cy="829859"/>
          </a:xfrm>
          <a:prstGeom prst="rect">
            <a:avLst/>
          </a:prstGeom>
          <a:solidFill>
            <a:srgbClr val="28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37310" y="368194"/>
            <a:ext cx="5542773" cy="461665"/>
          </a:xfrm>
          <a:prstGeom prst="rect">
            <a:avLst/>
          </a:prstGeom>
          <a:noFill/>
        </p:spPr>
        <p:txBody>
          <a:bodyPr wrap="square" rtlCol="0">
            <a:spAutoFit/>
          </a:bodyPr>
          <a:lstStyle/>
          <a:p>
            <a:r>
              <a:rPr lang="en-CA" altLang="zh-CN" sz="2400" b="1" dirty="0">
                <a:latin typeface="+mj-lt"/>
              </a:rPr>
              <a:t>Analyzing the dataset – Business Sense</a:t>
            </a:r>
            <a:endParaRPr lang="zh-CN" altLang="en-US" sz="2400" b="1" dirty="0">
              <a:latin typeface="汉仪君黑-45简" panose="020B0604020202020204" pitchFamily="34" charset="-122"/>
              <a:ea typeface="汉仪君黑-45简" panose="020B0604020202020204" pitchFamily="34" charset="-122"/>
            </a:endParaRPr>
          </a:p>
        </p:txBody>
      </p:sp>
      <p:sp>
        <p:nvSpPr>
          <p:cNvPr id="3" name="平行四边形 2"/>
          <p:cNvSpPr/>
          <p:nvPr/>
        </p:nvSpPr>
        <p:spPr>
          <a:xfrm>
            <a:off x="0" y="0"/>
            <a:ext cx="637310" cy="829859"/>
          </a:xfrm>
          <a:prstGeom prst="parallelogram">
            <a:avLst>
              <a:gd name="adj" fmla="val 45290"/>
            </a:avLst>
          </a:prstGeom>
          <a:solidFill>
            <a:srgbClr val="57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817949" y="5041734"/>
            <a:ext cx="1308371" cy="400110"/>
          </a:xfrm>
          <a:prstGeom prst="rect">
            <a:avLst/>
          </a:prstGeom>
          <a:noFill/>
        </p:spPr>
        <p:txBody>
          <a:bodyPr wrap="none" rtlCol="0">
            <a:spAutoFit/>
          </a:bodyPr>
          <a:lstStyle/>
          <a:p>
            <a:r>
              <a:rPr lang="en-CA" altLang="zh-CN" sz="2000" dirty="0">
                <a:solidFill>
                  <a:schemeClr val="bg1"/>
                </a:solidFill>
                <a:latin typeface="+mj-lt"/>
              </a:rPr>
              <a:t>Conclusion</a:t>
            </a:r>
            <a:endParaRPr lang="zh-CN" altLang="en-US" sz="2000" spc="600" dirty="0">
              <a:solidFill>
                <a:schemeClr val="bg1"/>
              </a:solidFill>
              <a:latin typeface="汉仪君黑-45简" panose="020B0604020202020204" pitchFamily="34" charset="-122"/>
              <a:ea typeface="汉仪君黑-45简" panose="020B0604020202020204" pitchFamily="34" charset="-122"/>
            </a:endParaRPr>
          </a:p>
        </p:txBody>
      </p:sp>
      <p:sp>
        <p:nvSpPr>
          <p:cNvPr id="14" name="文本框 13"/>
          <p:cNvSpPr txBox="1"/>
          <p:nvPr/>
        </p:nvSpPr>
        <p:spPr>
          <a:xfrm>
            <a:off x="7842531" y="5041734"/>
            <a:ext cx="1308371" cy="400110"/>
          </a:xfrm>
          <a:prstGeom prst="rect">
            <a:avLst/>
          </a:prstGeom>
          <a:noFill/>
        </p:spPr>
        <p:txBody>
          <a:bodyPr wrap="none" rtlCol="0">
            <a:spAutoFit/>
          </a:bodyPr>
          <a:lstStyle/>
          <a:p>
            <a:r>
              <a:rPr lang="en-CA" altLang="zh-CN" sz="2000" dirty="0">
                <a:solidFill>
                  <a:schemeClr val="bg1"/>
                </a:solidFill>
                <a:latin typeface="+mj-lt"/>
              </a:rPr>
              <a:t>Conclusion</a:t>
            </a:r>
            <a:endParaRPr lang="zh-CN" altLang="en-US" sz="2000" spc="600" dirty="0">
              <a:solidFill>
                <a:schemeClr val="bg1"/>
              </a:solidFill>
              <a:latin typeface="汉仪君黑-45简" panose="020B0604020202020204" pitchFamily="34" charset="-122"/>
              <a:ea typeface="汉仪君黑-45简" panose="020B0604020202020204" pitchFamily="34" charset="-122"/>
            </a:endParaRPr>
          </a:p>
        </p:txBody>
      </p:sp>
      <p:pic>
        <p:nvPicPr>
          <p:cNvPr id="36" name="Picture 35">
            <a:extLst>
              <a:ext uri="{FF2B5EF4-FFF2-40B4-BE49-F238E27FC236}">
                <a16:creationId xmlns:a16="http://schemas.microsoft.com/office/drawing/2014/main" id="{50937732-F0C7-A375-DE15-9D21ADB1B4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310" y="1755656"/>
            <a:ext cx="4959449" cy="3401575"/>
          </a:xfrm>
          <a:prstGeom prst="rect">
            <a:avLst/>
          </a:prstGeom>
        </p:spPr>
      </p:pic>
      <p:pic>
        <p:nvPicPr>
          <p:cNvPr id="43" name="Picture 42">
            <a:extLst>
              <a:ext uri="{FF2B5EF4-FFF2-40B4-BE49-F238E27FC236}">
                <a16:creationId xmlns:a16="http://schemas.microsoft.com/office/drawing/2014/main" id="{5A21E10B-FE1F-0BC2-F28F-2E2357E07B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2381" y="1745513"/>
            <a:ext cx="4373249" cy="3366973"/>
          </a:xfrm>
          <a:prstGeom prst="rect">
            <a:avLst/>
          </a:prstGeom>
        </p:spPr>
      </p:pic>
    </p:spTree>
    <p:extLst>
      <p:ext uri="{BB962C8B-B14F-4D97-AF65-F5344CB8AC3E}">
        <p14:creationId xmlns:p14="http://schemas.microsoft.com/office/powerpoint/2010/main" val="1848042027"/>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955964" y="4959927"/>
            <a:ext cx="10280073" cy="1256145"/>
          </a:xfrm>
          <a:prstGeom prst="rect">
            <a:avLst/>
          </a:prstGeom>
          <a:solidFill>
            <a:srgbClr val="9DC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0"/>
            <a:ext cx="286327" cy="829859"/>
          </a:xfrm>
          <a:prstGeom prst="rect">
            <a:avLst/>
          </a:prstGeom>
          <a:solidFill>
            <a:srgbClr val="28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37310" y="368194"/>
            <a:ext cx="5266876" cy="461665"/>
          </a:xfrm>
          <a:prstGeom prst="rect">
            <a:avLst/>
          </a:prstGeom>
          <a:noFill/>
        </p:spPr>
        <p:txBody>
          <a:bodyPr wrap="square" rtlCol="0">
            <a:spAutoFit/>
          </a:bodyPr>
          <a:lstStyle/>
          <a:p>
            <a:r>
              <a:rPr lang="en-CA" altLang="zh-CN" sz="2400" b="1" dirty="0">
                <a:latin typeface="+mj-lt"/>
              </a:rPr>
              <a:t>Analyzing the dataset – Bias vs Patterns</a:t>
            </a:r>
            <a:endParaRPr lang="zh-CN" altLang="en-US" sz="2400" b="1" dirty="0">
              <a:latin typeface="汉仪君黑-45简" panose="020B0604020202020204" pitchFamily="34" charset="-122"/>
              <a:ea typeface="汉仪君黑-45简" panose="020B0604020202020204" pitchFamily="34" charset="-122"/>
            </a:endParaRPr>
          </a:p>
        </p:txBody>
      </p:sp>
      <p:sp>
        <p:nvSpPr>
          <p:cNvPr id="3" name="平行四边形 2"/>
          <p:cNvSpPr/>
          <p:nvPr/>
        </p:nvSpPr>
        <p:spPr>
          <a:xfrm>
            <a:off x="0" y="0"/>
            <a:ext cx="637310" cy="829859"/>
          </a:xfrm>
          <a:prstGeom prst="parallelogram">
            <a:avLst>
              <a:gd name="adj" fmla="val 45290"/>
            </a:avLst>
          </a:prstGeom>
          <a:solidFill>
            <a:srgbClr val="57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546734" y="5441844"/>
            <a:ext cx="4257964" cy="523220"/>
          </a:xfrm>
          <a:prstGeom prst="rect">
            <a:avLst/>
          </a:prstGeom>
        </p:spPr>
        <p:txBody>
          <a:bodyPr wrap="square">
            <a:spAutoFit/>
          </a:bodyPr>
          <a:lstStyle/>
          <a:p>
            <a:pPr algn="ctr"/>
            <a:r>
              <a:rPr lang="zh-CN" altLang="en-US" sz="1400" dirty="0">
                <a:solidFill>
                  <a:schemeClr val="bg1"/>
                </a:solidFill>
                <a:latin typeface="+mj-lt"/>
              </a:rPr>
              <a:t>Lorem ipsum dolor sit amet, consectetuer adipiscing elit. Aenean commodo ligula eget dolor. </a:t>
            </a:r>
          </a:p>
        </p:txBody>
      </p:sp>
      <p:sp>
        <p:nvSpPr>
          <p:cNvPr id="12" name="矩形 11"/>
          <p:cNvSpPr/>
          <p:nvPr/>
        </p:nvSpPr>
        <p:spPr>
          <a:xfrm>
            <a:off x="6391385" y="5441844"/>
            <a:ext cx="4257964" cy="523220"/>
          </a:xfrm>
          <a:prstGeom prst="rect">
            <a:avLst/>
          </a:prstGeom>
        </p:spPr>
        <p:txBody>
          <a:bodyPr wrap="square">
            <a:spAutoFit/>
          </a:bodyPr>
          <a:lstStyle/>
          <a:p>
            <a:pPr algn="ctr"/>
            <a:r>
              <a:rPr lang="zh-CN" altLang="en-US" sz="1400" dirty="0">
                <a:solidFill>
                  <a:schemeClr val="bg1"/>
                </a:solidFill>
                <a:latin typeface="+mj-lt"/>
              </a:rPr>
              <a:t>Lorem ipsum dolor sit amet, consectetuer adipiscing elit. Aenean commodo ligula eget dolor. </a:t>
            </a:r>
          </a:p>
        </p:txBody>
      </p:sp>
      <p:sp>
        <p:nvSpPr>
          <p:cNvPr id="13" name="文本框 12"/>
          <p:cNvSpPr txBox="1"/>
          <p:nvPr/>
        </p:nvSpPr>
        <p:spPr>
          <a:xfrm>
            <a:off x="2817949" y="5041734"/>
            <a:ext cx="1308371" cy="400110"/>
          </a:xfrm>
          <a:prstGeom prst="rect">
            <a:avLst/>
          </a:prstGeom>
          <a:noFill/>
        </p:spPr>
        <p:txBody>
          <a:bodyPr wrap="none" rtlCol="0">
            <a:spAutoFit/>
          </a:bodyPr>
          <a:lstStyle/>
          <a:p>
            <a:r>
              <a:rPr lang="en-CA" altLang="zh-CN" sz="2000" dirty="0">
                <a:solidFill>
                  <a:schemeClr val="bg1"/>
                </a:solidFill>
                <a:latin typeface="+mj-lt"/>
              </a:rPr>
              <a:t>Conclusion</a:t>
            </a:r>
            <a:endParaRPr lang="zh-CN" altLang="en-US" sz="2000" spc="600" dirty="0">
              <a:solidFill>
                <a:schemeClr val="bg1"/>
              </a:solidFill>
              <a:latin typeface="汉仪君黑-45简" panose="020B0604020202020204" pitchFamily="34" charset="-122"/>
              <a:ea typeface="汉仪君黑-45简" panose="020B0604020202020204" pitchFamily="34" charset="-122"/>
            </a:endParaRPr>
          </a:p>
        </p:txBody>
      </p:sp>
      <p:sp>
        <p:nvSpPr>
          <p:cNvPr id="14" name="文本框 13"/>
          <p:cNvSpPr txBox="1"/>
          <p:nvPr/>
        </p:nvSpPr>
        <p:spPr>
          <a:xfrm>
            <a:off x="7842531" y="5041734"/>
            <a:ext cx="1308371" cy="400110"/>
          </a:xfrm>
          <a:prstGeom prst="rect">
            <a:avLst/>
          </a:prstGeom>
          <a:noFill/>
        </p:spPr>
        <p:txBody>
          <a:bodyPr wrap="none" rtlCol="0">
            <a:spAutoFit/>
          </a:bodyPr>
          <a:lstStyle/>
          <a:p>
            <a:r>
              <a:rPr lang="en-CA" altLang="zh-CN" sz="2000" dirty="0">
                <a:solidFill>
                  <a:schemeClr val="bg1"/>
                </a:solidFill>
                <a:latin typeface="+mj-lt"/>
              </a:rPr>
              <a:t>Conclusion</a:t>
            </a:r>
            <a:endParaRPr lang="zh-CN" altLang="en-US" sz="2000" spc="600" dirty="0">
              <a:solidFill>
                <a:schemeClr val="bg1"/>
              </a:solidFill>
              <a:latin typeface="汉仪君黑-45简" panose="020B0604020202020204" pitchFamily="34" charset="-122"/>
              <a:ea typeface="汉仪君黑-45简" panose="020B0604020202020204" pitchFamily="34" charset="-122"/>
            </a:endParaRPr>
          </a:p>
        </p:txBody>
      </p:sp>
      <p:pic>
        <p:nvPicPr>
          <p:cNvPr id="5" name="Picture 4">
            <a:extLst>
              <a:ext uri="{FF2B5EF4-FFF2-40B4-BE49-F238E27FC236}">
                <a16:creationId xmlns:a16="http://schemas.microsoft.com/office/drawing/2014/main" id="{9C384C2B-8500-9B03-708D-74D5B73695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9218" y="1144616"/>
            <a:ext cx="9160747" cy="4820448"/>
          </a:xfrm>
          <a:prstGeom prst="rect">
            <a:avLst/>
          </a:prstGeom>
        </p:spPr>
      </p:pic>
    </p:spTree>
    <p:extLst>
      <p:ext uri="{BB962C8B-B14F-4D97-AF65-F5344CB8AC3E}">
        <p14:creationId xmlns:p14="http://schemas.microsoft.com/office/powerpoint/2010/main" val="5626366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rcRect l="23326" t="7679" b="33036"/>
          <a:stretch>
            <a:fillRect/>
          </a:stretch>
        </p:blipFill>
        <p:spPr>
          <a:xfrm>
            <a:off x="766618" y="1708729"/>
            <a:ext cx="4326339" cy="2373745"/>
          </a:xfrm>
          <a:custGeom>
            <a:avLst/>
            <a:gdLst>
              <a:gd name="connsiteX0" fmla="*/ 0 w 4326339"/>
              <a:gd name="connsiteY0" fmla="*/ 0 h 2373745"/>
              <a:gd name="connsiteX1" fmla="*/ 4326339 w 4326339"/>
              <a:gd name="connsiteY1" fmla="*/ 0 h 2373745"/>
              <a:gd name="connsiteX2" fmla="*/ 4326339 w 4326339"/>
              <a:gd name="connsiteY2" fmla="*/ 2373745 h 2373745"/>
              <a:gd name="connsiteX3" fmla="*/ 0 w 4326339"/>
              <a:gd name="connsiteY3" fmla="*/ 2373745 h 2373745"/>
            </a:gdLst>
            <a:ahLst/>
            <a:cxnLst>
              <a:cxn ang="0">
                <a:pos x="connsiteX0" y="connsiteY0"/>
              </a:cxn>
              <a:cxn ang="0">
                <a:pos x="connsiteX1" y="connsiteY1"/>
              </a:cxn>
              <a:cxn ang="0">
                <a:pos x="connsiteX2" y="connsiteY2"/>
              </a:cxn>
              <a:cxn ang="0">
                <a:pos x="connsiteX3" y="connsiteY3"/>
              </a:cxn>
            </a:cxnLst>
            <a:rect l="l" t="t" r="r" b="b"/>
            <a:pathLst>
              <a:path w="4326339" h="2373745">
                <a:moveTo>
                  <a:pt x="0" y="0"/>
                </a:moveTo>
                <a:lnTo>
                  <a:pt x="4326339" y="0"/>
                </a:lnTo>
                <a:lnTo>
                  <a:pt x="4326339" y="2373745"/>
                </a:lnTo>
                <a:lnTo>
                  <a:pt x="0" y="2373745"/>
                </a:lnTo>
                <a:close/>
              </a:path>
            </a:pathLst>
          </a:custGeom>
        </p:spPr>
      </p:pic>
      <p:sp>
        <p:nvSpPr>
          <p:cNvPr id="4" name="矩形 3"/>
          <p:cNvSpPr/>
          <p:nvPr/>
        </p:nvSpPr>
        <p:spPr>
          <a:xfrm>
            <a:off x="0" y="0"/>
            <a:ext cx="286327" cy="829859"/>
          </a:xfrm>
          <a:prstGeom prst="rect">
            <a:avLst/>
          </a:prstGeom>
          <a:solidFill>
            <a:srgbClr val="28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37310" y="368194"/>
            <a:ext cx="1628972" cy="461665"/>
          </a:xfrm>
          <a:prstGeom prst="rect">
            <a:avLst/>
          </a:prstGeom>
          <a:noFill/>
        </p:spPr>
        <p:txBody>
          <a:bodyPr wrap="none" rtlCol="0">
            <a:spAutoFit/>
          </a:bodyPr>
          <a:lstStyle/>
          <a:p>
            <a:r>
              <a:rPr lang="en-CA" altLang="zh-CN" sz="2400" b="1" dirty="0">
                <a:latin typeface="+mj-lt"/>
              </a:rPr>
              <a:t>Conclusions</a:t>
            </a:r>
            <a:endParaRPr lang="zh-CN" altLang="en-US" sz="2400" b="1" dirty="0">
              <a:latin typeface="汉仪君黑-45简" panose="020B0604020202020204" pitchFamily="34" charset="-122"/>
              <a:ea typeface="汉仪君黑-45简" panose="020B0604020202020204" pitchFamily="34" charset="-122"/>
            </a:endParaRPr>
          </a:p>
        </p:txBody>
      </p:sp>
      <p:sp>
        <p:nvSpPr>
          <p:cNvPr id="3" name="平行四边形 2"/>
          <p:cNvSpPr/>
          <p:nvPr/>
        </p:nvSpPr>
        <p:spPr>
          <a:xfrm>
            <a:off x="0" y="0"/>
            <a:ext cx="637310" cy="829859"/>
          </a:xfrm>
          <a:prstGeom prst="parallelogram">
            <a:avLst>
              <a:gd name="adj" fmla="val 45290"/>
            </a:avLst>
          </a:prstGeom>
          <a:solidFill>
            <a:srgbClr val="57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775268" y="1960593"/>
            <a:ext cx="6548582" cy="1706641"/>
          </a:xfrm>
          <a:prstGeom prst="rect">
            <a:avLst/>
          </a:prstGeom>
          <a:solidFill>
            <a:srgbClr val="578FB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a:off x="4996869" y="2533833"/>
            <a:ext cx="6129225" cy="1169551"/>
          </a:xfrm>
          <a:prstGeom prst="rect">
            <a:avLst/>
          </a:prstGeom>
        </p:spPr>
        <p:txBody>
          <a:bodyPr wrap="square">
            <a:spAutoFit/>
          </a:bodyPr>
          <a:lstStyle/>
          <a:p>
            <a:r>
              <a:rPr lang="en-CA" altLang="zh-CN" sz="1400" dirty="0">
                <a:solidFill>
                  <a:schemeClr val="bg1"/>
                </a:solidFill>
                <a:latin typeface="+mj-lt"/>
              </a:rPr>
              <a:t>Enabling comprehensive data collection for market analysis, property valuation, and identifying investment opportunities</a:t>
            </a:r>
          </a:p>
          <a:p>
            <a:endParaRPr lang="en-CA" altLang="zh-CN" sz="1400" dirty="0">
              <a:solidFill>
                <a:schemeClr val="bg1"/>
              </a:solidFill>
              <a:latin typeface="+mj-lt"/>
            </a:endParaRPr>
          </a:p>
          <a:p>
            <a:r>
              <a:rPr lang="en-CA" altLang="zh-CN" sz="1400" dirty="0">
                <a:solidFill>
                  <a:schemeClr val="bg1"/>
                </a:solidFill>
                <a:latin typeface="+mj-lt"/>
              </a:rPr>
              <a:t>Empowering informed decision-making in the real estate industry.</a:t>
            </a:r>
            <a:endParaRPr lang="zh-CN" altLang="en-US" sz="1400" dirty="0">
              <a:solidFill>
                <a:schemeClr val="bg1"/>
              </a:solidFill>
              <a:latin typeface="+mj-lt"/>
            </a:endParaRPr>
          </a:p>
          <a:p>
            <a:endParaRPr lang="zh-CN" altLang="en-US" sz="1400" dirty="0">
              <a:solidFill>
                <a:schemeClr val="bg1"/>
              </a:solidFill>
              <a:latin typeface="+mj-lt"/>
            </a:endParaRPr>
          </a:p>
        </p:txBody>
      </p:sp>
      <p:sp>
        <p:nvSpPr>
          <p:cNvPr id="14" name="文本框 13"/>
          <p:cNvSpPr txBox="1"/>
          <p:nvPr/>
        </p:nvSpPr>
        <p:spPr>
          <a:xfrm>
            <a:off x="4981103" y="2097573"/>
            <a:ext cx="1308371" cy="400110"/>
          </a:xfrm>
          <a:prstGeom prst="rect">
            <a:avLst/>
          </a:prstGeom>
          <a:noFill/>
        </p:spPr>
        <p:txBody>
          <a:bodyPr wrap="none" rtlCol="0">
            <a:spAutoFit/>
          </a:bodyPr>
          <a:lstStyle/>
          <a:p>
            <a:r>
              <a:rPr lang="en-CA" altLang="zh-CN" sz="2000" b="1" dirty="0">
                <a:solidFill>
                  <a:schemeClr val="bg1"/>
                </a:solidFill>
                <a:latin typeface="+mj-lt"/>
              </a:rPr>
              <a:t>Conclusion</a:t>
            </a:r>
            <a:endParaRPr lang="zh-CN" altLang="en-US" sz="2000" b="1" dirty="0">
              <a:solidFill>
                <a:schemeClr val="bg1"/>
              </a:solidFill>
              <a:latin typeface="汉仪君黑-45简" panose="020B0604020202020204" pitchFamily="34" charset="-122"/>
              <a:ea typeface="汉仪君黑-45简" panose="020B0604020202020204" pitchFamily="34" charset="-122"/>
            </a:endParaRPr>
          </a:p>
        </p:txBody>
      </p:sp>
      <p:sp>
        <p:nvSpPr>
          <p:cNvPr id="15" name="椭圆 14"/>
          <p:cNvSpPr/>
          <p:nvPr/>
        </p:nvSpPr>
        <p:spPr>
          <a:xfrm>
            <a:off x="1011465" y="4805275"/>
            <a:ext cx="701964" cy="701964"/>
          </a:xfrm>
          <a:prstGeom prst="ellipse">
            <a:avLst/>
          </a:prstGeom>
          <a:solidFill>
            <a:srgbClr val="9DC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306239" y="4732544"/>
            <a:ext cx="701964" cy="701964"/>
          </a:xfrm>
          <a:prstGeom prst="ellipse">
            <a:avLst/>
          </a:prstGeom>
          <a:solidFill>
            <a:srgbClr val="9DC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8234302" y="4749637"/>
            <a:ext cx="701964" cy="701964"/>
          </a:xfrm>
          <a:prstGeom prst="ellipse">
            <a:avLst/>
          </a:prstGeom>
          <a:solidFill>
            <a:srgbClr val="9DC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69"/>
          <p:cNvSpPr/>
          <p:nvPr/>
        </p:nvSpPr>
        <p:spPr bwMode="auto">
          <a:xfrm>
            <a:off x="8453340" y="4926023"/>
            <a:ext cx="263888" cy="319639"/>
          </a:xfrm>
          <a:custGeom>
            <a:avLst/>
            <a:gdLst>
              <a:gd name="connsiteX0" fmla="*/ 265113 w 563563"/>
              <a:gd name="connsiteY0" fmla="*/ 258763 h 682625"/>
              <a:gd name="connsiteX1" fmla="*/ 395288 w 563563"/>
              <a:gd name="connsiteY1" fmla="*/ 258763 h 682625"/>
              <a:gd name="connsiteX2" fmla="*/ 395288 w 563563"/>
              <a:gd name="connsiteY2" fmla="*/ 331788 h 682625"/>
              <a:gd name="connsiteX3" fmla="*/ 265113 w 563563"/>
              <a:gd name="connsiteY3" fmla="*/ 331788 h 682625"/>
              <a:gd name="connsiteX4" fmla="*/ 79674 w 563563"/>
              <a:gd name="connsiteY4" fmla="*/ 234950 h 682625"/>
              <a:gd name="connsiteX5" fmla="*/ 79873 w 563563"/>
              <a:gd name="connsiteY5" fmla="*/ 234950 h 682625"/>
              <a:gd name="connsiteX6" fmla="*/ 80668 w 563563"/>
              <a:gd name="connsiteY6" fmla="*/ 234950 h 682625"/>
              <a:gd name="connsiteX7" fmla="*/ 82059 w 563563"/>
              <a:gd name="connsiteY7" fmla="*/ 234950 h 682625"/>
              <a:gd name="connsiteX8" fmla="*/ 84642 w 563563"/>
              <a:gd name="connsiteY8" fmla="*/ 235149 h 682625"/>
              <a:gd name="connsiteX9" fmla="*/ 87225 w 563563"/>
              <a:gd name="connsiteY9" fmla="*/ 235348 h 682625"/>
              <a:gd name="connsiteX10" fmla="*/ 90404 w 563563"/>
              <a:gd name="connsiteY10" fmla="*/ 235547 h 682625"/>
              <a:gd name="connsiteX11" fmla="*/ 93781 w 563563"/>
              <a:gd name="connsiteY11" fmla="*/ 236143 h 682625"/>
              <a:gd name="connsiteX12" fmla="*/ 96960 w 563563"/>
              <a:gd name="connsiteY12" fmla="*/ 236740 h 682625"/>
              <a:gd name="connsiteX13" fmla="*/ 99941 w 563563"/>
              <a:gd name="connsiteY13" fmla="*/ 237933 h 682625"/>
              <a:gd name="connsiteX14" fmla="*/ 102325 w 563563"/>
              <a:gd name="connsiteY14" fmla="*/ 238928 h 682625"/>
              <a:gd name="connsiteX15" fmla="*/ 104511 w 563563"/>
              <a:gd name="connsiteY15" fmla="*/ 239723 h 682625"/>
              <a:gd name="connsiteX16" fmla="*/ 105703 w 563563"/>
              <a:gd name="connsiteY16" fmla="*/ 240320 h 682625"/>
              <a:gd name="connsiteX17" fmla="*/ 106299 w 563563"/>
              <a:gd name="connsiteY17" fmla="*/ 240519 h 682625"/>
              <a:gd name="connsiteX18" fmla="*/ 111862 w 563563"/>
              <a:gd name="connsiteY18" fmla="*/ 243701 h 682625"/>
              <a:gd name="connsiteX19" fmla="*/ 117624 w 563563"/>
              <a:gd name="connsiteY19" fmla="*/ 247479 h 682625"/>
              <a:gd name="connsiteX20" fmla="*/ 122591 w 563563"/>
              <a:gd name="connsiteY20" fmla="*/ 252054 h 682625"/>
              <a:gd name="connsiteX21" fmla="*/ 127161 w 563563"/>
              <a:gd name="connsiteY21" fmla="*/ 257224 h 682625"/>
              <a:gd name="connsiteX22" fmla="*/ 131334 w 563563"/>
              <a:gd name="connsiteY22" fmla="*/ 262594 h 682625"/>
              <a:gd name="connsiteX23" fmla="*/ 134513 w 563563"/>
              <a:gd name="connsiteY23" fmla="*/ 268759 h 682625"/>
              <a:gd name="connsiteX24" fmla="*/ 136897 w 563563"/>
              <a:gd name="connsiteY24" fmla="*/ 275322 h 682625"/>
              <a:gd name="connsiteX25" fmla="*/ 138288 w 563563"/>
              <a:gd name="connsiteY25" fmla="*/ 281885 h 682625"/>
              <a:gd name="connsiteX26" fmla="*/ 138685 w 563563"/>
              <a:gd name="connsiteY26" fmla="*/ 283476 h 682625"/>
              <a:gd name="connsiteX27" fmla="*/ 138884 w 563563"/>
              <a:gd name="connsiteY27" fmla="*/ 285067 h 682625"/>
              <a:gd name="connsiteX28" fmla="*/ 140672 w 563563"/>
              <a:gd name="connsiteY28" fmla="*/ 296006 h 682625"/>
              <a:gd name="connsiteX29" fmla="*/ 142063 w 563563"/>
              <a:gd name="connsiteY29" fmla="*/ 305950 h 682625"/>
              <a:gd name="connsiteX30" fmla="*/ 143851 w 563563"/>
              <a:gd name="connsiteY30" fmla="*/ 314700 h 682625"/>
              <a:gd name="connsiteX31" fmla="*/ 145441 w 563563"/>
              <a:gd name="connsiteY31" fmla="*/ 322854 h 682625"/>
              <a:gd name="connsiteX32" fmla="*/ 147626 w 563563"/>
              <a:gd name="connsiteY32" fmla="*/ 329616 h 682625"/>
              <a:gd name="connsiteX33" fmla="*/ 149613 w 563563"/>
              <a:gd name="connsiteY33" fmla="*/ 335781 h 682625"/>
              <a:gd name="connsiteX34" fmla="*/ 152395 w 563563"/>
              <a:gd name="connsiteY34" fmla="*/ 340753 h 682625"/>
              <a:gd name="connsiteX35" fmla="*/ 155574 w 563563"/>
              <a:gd name="connsiteY35" fmla="*/ 345328 h 682625"/>
              <a:gd name="connsiteX36" fmla="*/ 158951 w 563563"/>
              <a:gd name="connsiteY36" fmla="*/ 348708 h 682625"/>
              <a:gd name="connsiteX37" fmla="*/ 163124 w 563563"/>
              <a:gd name="connsiteY37" fmla="*/ 351692 h 682625"/>
              <a:gd name="connsiteX38" fmla="*/ 168290 w 563563"/>
              <a:gd name="connsiteY38" fmla="*/ 354476 h 682625"/>
              <a:gd name="connsiteX39" fmla="*/ 174449 w 563563"/>
              <a:gd name="connsiteY39" fmla="*/ 357061 h 682625"/>
              <a:gd name="connsiteX40" fmla="*/ 181602 w 563563"/>
              <a:gd name="connsiteY40" fmla="*/ 359647 h 682625"/>
              <a:gd name="connsiteX41" fmla="*/ 189550 w 563563"/>
              <a:gd name="connsiteY41" fmla="*/ 361636 h 682625"/>
              <a:gd name="connsiteX42" fmla="*/ 198888 w 563563"/>
              <a:gd name="connsiteY42" fmla="*/ 363823 h 682625"/>
              <a:gd name="connsiteX43" fmla="*/ 209220 w 563563"/>
              <a:gd name="connsiteY43" fmla="*/ 365613 h 682625"/>
              <a:gd name="connsiteX44" fmla="*/ 220942 w 563563"/>
              <a:gd name="connsiteY44" fmla="*/ 367403 h 682625"/>
              <a:gd name="connsiteX45" fmla="*/ 225711 w 563563"/>
              <a:gd name="connsiteY45" fmla="*/ 368596 h 682625"/>
              <a:gd name="connsiteX46" fmla="*/ 229883 w 563563"/>
              <a:gd name="connsiteY46" fmla="*/ 370386 h 682625"/>
              <a:gd name="connsiteX47" fmla="*/ 233460 w 563563"/>
              <a:gd name="connsiteY47" fmla="*/ 373170 h 682625"/>
              <a:gd name="connsiteX48" fmla="*/ 236639 w 563563"/>
              <a:gd name="connsiteY48" fmla="*/ 376353 h 682625"/>
              <a:gd name="connsiteX49" fmla="*/ 238824 w 563563"/>
              <a:gd name="connsiteY49" fmla="*/ 380330 h 682625"/>
              <a:gd name="connsiteX50" fmla="*/ 240613 w 563563"/>
              <a:gd name="connsiteY50" fmla="*/ 384507 h 682625"/>
              <a:gd name="connsiteX51" fmla="*/ 241209 w 563563"/>
              <a:gd name="connsiteY51" fmla="*/ 389280 h 682625"/>
              <a:gd name="connsiteX52" fmla="*/ 241010 w 563563"/>
              <a:gd name="connsiteY52" fmla="*/ 393854 h 682625"/>
              <a:gd name="connsiteX53" fmla="*/ 240414 w 563563"/>
              <a:gd name="connsiteY53" fmla="*/ 397235 h 682625"/>
              <a:gd name="connsiteX54" fmla="*/ 239023 w 563563"/>
              <a:gd name="connsiteY54" fmla="*/ 400417 h 682625"/>
              <a:gd name="connsiteX55" fmla="*/ 237632 w 563563"/>
              <a:gd name="connsiteY55" fmla="*/ 403201 h 682625"/>
              <a:gd name="connsiteX56" fmla="*/ 263661 w 563563"/>
              <a:gd name="connsiteY56" fmla="*/ 549973 h 682625"/>
              <a:gd name="connsiteX57" fmla="*/ 418241 w 563563"/>
              <a:gd name="connsiteY57" fmla="*/ 549973 h 682625"/>
              <a:gd name="connsiteX58" fmla="*/ 426586 w 563563"/>
              <a:gd name="connsiteY58" fmla="*/ 516562 h 682625"/>
              <a:gd name="connsiteX59" fmla="*/ 374728 w 563563"/>
              <a:gd name="connsiteY59" fmla="*/ 516562 h 682625"/>
              <a:gd name="connsiteX60" fmla="*/ 374728 w 563563"/>
              <a:gd name="connsiteY60" fmla="*/ 541422 h 682625"/>
              <a:gd name="connsiteX61" fmla="*/ 287702 w 563563"/>
              <a:gd name="connsiteY61" fmla="*/ 541422 h 682625"/>
              <a:gd name="connsiteX62" fmla="*/ 287702 w 563563"/>
              <a:gd name="connsiteY62" fmla="*/ 512982 h 682625"/>
              <a:gd name="connsiteX63" fmla="*/ 285914 w 563563"/>
              <a:gd name="connsiteY63" fmla="*/ 510396 h 682625"/>
              <a:gd name="connsiteX64" fmla="*/ 284324 w 563563"/>
              <a:gd name="connsiteY64" fmla="*/ 507413 h 682625"/>
              <a:gd name="connsiteX65" fmla="*/ 284126 w 563563"/>
              <a:gd name="connsiteY65" fmla="*/ 504032 h 682625"/>
              <a:gd name="connsiteX66" fmla="*/ 284324 w 563563"/>
              <a:gd name="connsiteY66" fmla="*/ 500651 h 682625"/>
              <a:gd name="connsiteX67" fmla="*/ 285914 w 563563"/>
              <a:gd name="connsiteY67" fmla="*/ 497668 h 682625"/>
              <a:gd name="connsiteX68" fmla="*/ 287702 w 563563"/>
              <a:gd name="connsiteY68" fmla="*/ 494884 h 682625"/>
              <a:gd name="connsiteX69" fmla="*/ 287702 w 563563"/>
              <a:gd name="connsiteY69" fmla="*/ 491702 h 682625"/>
              <a:gd name="connsiteX70" fmla="*/ 293861 w 563563"/>
              <a:gd name="connsiteY70" fmla="*/ 491702 h 682625"/>
              <a:gd name="connsiteX71" fmla="*/ 295252 w 563563"/>
              <a:gd name="connsiteY71" fmla="*/ 491304 h 682625"/>
              <a:gd name="connsiteX72" fmla="*/ 296842 w 563563"/>
              <a:gd name="connsiteY72" fmla="*/ 491304 h 682625"/>
              <a:gd name="connsiteX73" fmla="*/ 432745 w 563563"/>
              <a:gd name="connsiteY73" fmla="*/ 491304 h 682625"/>
              <a:gd name="connsiteX74" fmla="*/ 441090 w 563563"/>
              <a:gd name="connsiteY74" fmla="*/ 457893 h 682625"/>
              <a:gd name="connsiteX75" fmla="*/ 428374 w 563563"/>
              <a:gd name="connsiteY75" fmla="*/ 457893 h 682625"/>
              <a:gd name="connsiteX76" fmla="*/ 428374 w 563563"/>
              <a:gd name="connsiteY76" fmla="*/ 478377 h 682625"/>
              <a:gd name="connsiteX77" fmla="*/ 354263 w 563563"/>
              <a:gd name="connsiteY77" fmla="*/ 478377 h 682625"/>
              <a:gd name="connsiteX78" fmla="*/ 354263 w 563563"/>
              <a:gd name="connsiteY78" fmla="*/ 457893 h 682625"/>
              <a:gd name="connsiteX79" fmla="*/ 342938 w 563563"/>
              <a:gd name="connsiteY79" fmla="*/ 457893 h 682625"/>
              <a:gd name="connsiteX80" fmla="*/ 342938 w 563563"/>
              <a:gd name="connsiteY80" fmla="*/ 478377 h 682625"/>
              <a:gd name="connsiteX81" fmla="*/ 268827 w 563563"/>
              <a:gd name="connsiteY81" fmla="*/ 478377 h 682625"/>
              <a:gd name="connsiteX82" fmla="*/ 268827 w 563563"/>
              <a:gd name="connsiteY82" fmla="*/ 348112 h 682625"/>
              <a:gd name="connsiteX83" fmla="*/ 342938 w 563563"/>
              <a:gd name="connsiteY83" fmla="*/ 348112 h 682625"/>
              <a:gd name="connsiteX84" fmla="*/ 342938 w 563563"/>
              <a:gd name="connsiteY84" fmla="*/ 432436 h 682625"/>
              <a:gd name="connsiteX85" fmla="*/ 354263 w 563563"/>
              <a:gd name="connsiteY85" fmla="*/ 432436 h 682625"/>
              <a:gd name="connsiteX86" fmla="*/ 354263 w 563563"/>
              <a:gd name="connsiteY86" fmla="*/ 348112 h 682625"/>
              <a:gd name="connsiteX87" fmla="*/ 428374 w 563563"/>
              <a:gd name="connsiteY87" fmla="*/ 348112 h 682625"/>
              <a:gd name="connsiteX88" fmla="*/ 428374 w 563563"/>
              <a:gd name="connsiteY88" fmla="*/ 432436 h 682625"/>
              <a:gd name="connsiteX89" fmla="*/ 457383 w 563563"/>
              <a:gd name="connsiteY89" fmla="*/ 432436 h 682625"/>
              <a:gd name="connsiteX90" fmla="*/ 460164 w 563563"/>
              <a:gd name="connsiteY90" fmla="*/ 432834 h 682625"/>
              <a:gd name="connsiteX91" fmla="*/ 462747 w 563563"/>
              <a:gd name="connsiteY91" fmla="*/ 433828 h 682625"/>
              <a:gd name="connsiteX92" fmla="*/ 465131 w 563563"/>
              <a:gd name="connsiteY92" fmla="*/ 435419 h 682625"/>
              <a:gd name="connsiteX93" fmla="*/ 467317 w 563563"/>
              <a:gd name="connsiteY93" fmla="*/ 437408 h 682625"/>
              <a:gd name="connsiteX94" fmla="*/ 469105 w 563563"/>
              <a:gd name="connsiteY94" fmla="*/ 440590 h 682625"/>
              <a:gd name="connsiteX95" fmla="*/ 469900 w 563563"/>
              <a:gd name="connsiteY95" fmla="*/ 444568 h 682625"/>
              <a:gd name="connsiteX96" fmla="*/ 469503 w 563563"/>
              <a:gd name="connsiteY96" fmla="*/ 448346 h 682625"/>
              <a:gd name="connsiteX97" fmla="*/ 440494 w 563563"/>
              <a:gd name="connsiteY97" fmla="*/ 565685 h 682625"/>
              <a:gd name="connsiteX98" fmla="*/ 439302 w 563563"/>
              <a:gd name="connsiteY98" fmla="*/ 568867 h 682625"/>
              <a:gd name="connsiteX99" fmla="*/ 437315 w 563563"/>
              <a:gd name="connsiteY99" fmla="*/ 571651 h 682625"/>
              <a:gd name="connsiteX100" fmla="*/ 434732 w 563563"/>
              <a:gd name="connsiteY100" fmla="*/ 573441 h 682625"/>
              <a:gd name="connsiteX101" fmla="*/ 431553 w 563563"/>
              <a:gd name="connsiteY101" fmla="*/ 575032 h 682625"/>
              <a:gd name="connsiteX102" fmla="*/ 428175 w 563563"/>
              <a:gd name="connsiteY102" fmla="*/ 575430 h 682625"/>
              <a:gd name="connsiteX103" fmla="*/ 267833 w 563563"/>
              <a:gd name="connsiteY103" fmla="*/ 575430 h 682625"/>
              <a:gd name="connsiteX104" fmla="*/ 274191 w 563563"/>
              <a:gd name="connsiteY104" fmla="*/ 613614 h 682625"/>
              <a:gd name="connsiteX105" fmla="*/ 416453 w 563563"/>
              <a:gd name="connsiteY105" fmla="*/ 613614 h 682625"/>
              <a:gd name="connsiteX106" fmla="*/ 420426 w 563563"/>
              <a:gd name="connsiteY106" fmla="*/ 614410 h 682625"/>
              <a:gd name="connsiteX107" fmla="*/ 424003 w 563563"/>
              <a:gd name="connsiteY107" fmla="*/ 616001 h 682625"/>
              <a:gd name="connsiteX108" fmla="*/ 426784 w 563563"/>
              <a:gd name="connsiteY108" fmla="*/ 618785 h 682625"/>
              <a:gd name="connsiteX109" fmla="*/ 428374 w 563563"/>
              <a:gd name="connsiteY109" fmla="*/ 622365 h 682625"/>
              <a:gd name="connsiteX110" fmla="*/ 429169 w 563563"/>
              <a:gd name="connsiteY110" fmla="*/ 626343 h 682625"/>
              <a:gd name="connsiteX111" fmla="*/ 428771 w 563563"/>
              <a:gd name="connsiteY111" fmla="*/ 629326 h 682625"/>
              <a:gd name="connsiteX112" fmla="*/ 427778 w 563563"/>
              <a:gd name="connsiteY112" fmla="*/ 631911 h 682625"/>
              <a:gd name="connsiteX113" fmla="*/ 426387 w 563563"/>
              <a:gd name="connsiteY113" fmla="*/ 634298 h 682625"/>
              <a:gd name="connsiteX114" fmla="*/ 424201 w 563563"/>
              <a:gd name="connsiteY114" fmla="*/ 636485 h 682625"/>
              <a:gd name="connsiteX115" fmla="*/ 428374 w 563563"/>
              <a:gd name="connsiteY115" fmla="*/ 639270 h 682625"/>
              <a:gd name="connsiteX116" fmla="*/ 432149 w 563563"/>
              <a:gd name="connsiteY116" fmla="*/ 643048 h 682625"/>
              <a:gd name="connsiteX117" fmla="*/ 434931 w 563563"/>
              <a:gd name="connsiteY117" fmla="*/ 647623 h 682625"/>
              <a:gd name="connsiteX118" fmla="*/ 436520 w 563563"/>
              <a:gd name="connsiteY118" fmla="*/ 652594 h 682625"/>
              <a:gd name="connsiteX119" fmla="*/ 437315 w 563563"/>
              <a:gd name="connsiteY119" fmla="*/ 657964 h 682625"/>
              <a:gd name="connsiteX120" fmla="*/ 436520 w 563563"/>
              <a:gd name="connsiteY120" fmla="*/ 663732 h 682625"/>
              <a:gd name="connsiteX121" fmla="*/ 434732 w 563563"/>
              <a:gd name="connsiteY121" fmla="*/ 668902 h 682625"/>
              <a:gd name="connsiteX122" fmla="*/ 431752 w 563563"/>
              <a:gd name="connsiteY122" fmla="*/ 673477 h 682625"/>
              <a:gd name="connsiteX123" fmla="*/ 427977 w 563563"/>
              <a:gd name="connsiteY123" fmla="*/ 677454 h 682625"/>
              <a:gd name="connsiteX124" fmla="*/ 423407 w 563563"/>
              <a:gd name="connsiteY124" fmla="*/ 680040 h 682625"/>
              <a:gd name="connsiteX125" fmla="*/ 418241 w 563563"/>
              <a:gd name="connsiteY125" fmla="*/ 682028 h 682625"/>
              <a:gd name="connsiteX126" fmla="*/ 412677 w 563563"/>
              <a:gd name="connsiteY126" fmla="*/ 682625 h 682625"/>
              <a:gd name="connsiteX127" fmla="*/ 406916 w 563563"/>
              <a:gd name="connsiteY127" fmla="*/ 682028 h 682625"/>
              <a:gd name="connsiteX128" fmla="*/ 401750 w 563563"/>
              <a:gd name="connsiteY128" fmla="*/ 680040 h 682625"/>
              <a:gd name="connsiteX129" fmla="*/ 397378 w 563563"/>
              <a:gd name="connsiteY129" fmla="*/ 677454 h 682625"/>
              <a:gd name="connsiteX130" fmla="*/ 393603 w 563563"/>
              <a:gd name="connsiteY130" fmla="*/ 673477 h 682625"/>
              <a:gd name="connsiteX131" fmla="*/ 390623 w 563563"/>
              <a:gd name="connsiteY131" fmla="*/ 668902 h 682625"/>
              <a:gd name="connsiteX132" fmla="*/ 388636 w 563563"/>
              <a:gd name="connsiteY132" fmla="*/ 663732 h 682625"/>
              <a:gd name="connsiteX133" fmla="*/ 388040 w 563563"/>
              <a:gd name="connsiteY133" fmla="*/ 657964 h 682625"/>
              <a:gd name="connsiteX134" fmla="*/ 388636 w 563563"/>
              <a:gd name="connsiteY134" fmla="*/ 652396 h 682625"/>
              <a:gd name="connsiteX135" fmla="*/ 390623 w 563563"/>
              <a:gd name="connsiteY135" fmla="*/ 647225 h 682625"/>
              <a:gd name="connsiteX136" fmla="*/ 393405 w 563563"/>
              <a:gd name="connsiteY136" fmla="*/ 642651 h 682625"/>
              <a:gd name="connsiteX137" fmla="*/ 397180 w 563563"/>
              <a:gd name="connsiteY137" fmla="*/ 638872 h 682625"/>
              <a:gd name="connsiteX138" fmla="*/ 280549 w 563563"/>
              <a:gd name="connsiteY138" fmla="*/ 638872 h 682625"/>
              <a:gd name="connsiteX139" fmla="*/ 284324 w 563563"/>
              <a:gd name="connsiteY139" fmla="*/ 642651 h 682625"/>
              <a:gd name="connsiteX140" fmla="*/ 287305 w 563563"/>
              <a:gd name="connsiteY140" fmla="*/ 647225 h 682625"/>
              <a:gd name="connsiteX141" fmla="*/ 289291 w 563563"/>
              <a:gd name="connsiteY141" fmla="*/ 652396 h 682625"/>
              <a:gd name="connsiteX142" fmla="*/ 289888 w 563563"/>
              <a:gd name="connsiteY142" fmla="*/ 657964 h 682625"/>
              <a:gd name="connsiteX143" fmla="*/ 289291 w 563563"/>
              <a:gd name="connsiteY143" fmla="*/ 663732 h 682625"/>
              <a:gd name="connsiteX144" fmla="*/ 287305 w 563563"/>
              <a:gd name="connsiteY144" fmla="*/ 668902 h 682625"/>
              <a:gd name="connsiteX145" fmla="*/ 284324 w 563563"/>
              <a:gd name="connsiteY145" fmla="*/ 673477 h 682625"/>
              <a:gd name="connsiteX146" fmla="*/ 280549 w 563563"/>
              <a:gd name="connsiteY146" fmla="*/ 677454 h 682625"/>
              <a:gd name="connsiteX147" fmla="*/ 275979 w 563563"/>
              <a:gd name="connsiteY147" fmla="*/ 680040 h 682625"/>
              <a:gd name="connsiteX148" fmla="*/ 270813 w 563563"/>
              <a:gd name="connsiteY148" fmla="*/ 682028 h 682625"/>
              <a:gd name="connsiteX149" fmla="*/ 265250 w 563563"/>
              <a:gd name="connsiteY149" fmla="*/ 682625 h 682625"/>
              <a:gd name="connsiteX150" fmla="*/ 259687 w 563563"/>
              <a:gd name="connsiteY150" fmla="*/ 682028 h 682625"/>
              <a:gd name="connsiteX151" fmla="*/ 254322 w 563563"/>
              <a:gd name="connsiteY151" fmla="*/ 680040 h 682625"/>
              <a:gd name="connsiteX152" fmla="*/ 249752 w 563563"/>
              <a:gd name="connsiteY152" fmla="*/ 677454 h 682625"/>
              <a:gd name="connsiteX153" fmla="*/ 245977 w 563563"/>
              <a:gd name="connsiteY153" fmla="*/ 673477 h 682625"/>
              <a:gd name="connsiteX154" fmla="*/ 242997 w 563563"/>
              <a:gd name="connsiteY154" fmla="*/ 668902 h 682625"/>
              <a:gd name="connsiteX155" fmla="*/ 241407 w 563563"/>
              <a:gd name="connsiteY155" fmla="*/ 663732 h 682625"/>
              <a:gd name="connsiteX156" fmla="*/ 240613 w 563563"/>
              <a:gd name="connsiteY156" fmla="*/ 657964 h 682625"/>
              <a:gd name="connsiteX157" fmla="*/ 241209 w 563563"/>
              <a:gd name="connsiteY157" fmla="*/ 653191 h 682625"/>
              <a:gd name="connsiteX158" fmla="*/ 242401 w 563563"/>
              <a:gd name="connsiteY158" fmla="*/ 648816 h 682625"/>
              <a:gd name="connsiteX159" fmla="*/ 244785 w 563563"/>
              <a:gd name="connsiteY159" fmla="*/ 644639 h 682625"/>
              <a:gd name="connsiteX160" fmla="*/ 247368 w 563563"/>
              <a:gd name="connsiteY160" fmla="*/ 641060 h 682625"/>
              <a:gd name="connsiteX161" fmla="*/ 250944 w 563563"/>
              <a:gd name="connsiteY161" fmla="*/ 638076 h 682625"/>
              <a:gd name="connsiteX162" fmla="*/ 255117 w 563563"/>
              <a:gd name="connsiteY162" fmla="*/ 635690 h 682625"/>
              <a:gd name="connsiteX163" fmla="*/ 253130 w 563563"/>
              <a:gd name="connsiteY163" fmla="*/ 633701 h 682625"/>
              <a:gd name="connsiteX164" fmla="*/ 251739 w 563563"/>
              <a:gd name="connsiteY164" fmla="*/ 631116 h 682625"/>
              <a:gd name="connsiteX165" fmla="*/ 250746 w 563563"/>
              <a:gd name="connsiteY165" fmla="*/ 628331 h 682625"/>
              <a:gd name="connsiteX166" fmla="*/ 240613 w 563563"/>
              <a:gd name="connsiteY166" fmla="*/ 564889 h 682625"/>
              <a:gd name="connsiteX167" fmla="*/ 213591 w 563563"/>
              <a:gd name="connsiteY167" fmla="*/ 413941 h 682625"/>
              <a:gd name="connsiteX168" fmla="*/ 199683 w 563563"/>
              <a:gd name="connsiteY168" fmla="*/ 411753 h 682625"/>
              <a:gd name="connsiteX169" fmla="*/ 186768 w 563563"/>
              <a:gd name="connsiteY169" fmla="*/ 409167 h 682625"/>
              <a:gd name="connsiteX170" fmla="*/ 175045 w 563563"/>
              <a:gd name="connsiteY170" fmla="*/ 406383 h 682625"/>
              <a:gd name="connsiteX171" fmla="*/ 164316 w 563563"/>
              <a:gd name="connsiteY171" fmla="*/ 403201 h 682625"/>
              <a:gd name="connsiteX172" fmla="*/ 154978 w 563563"/>
              <a:gd name="connsiteY172" fmla="*/ 399820 h 682625"/>
              <a:gd name="connsiteX173" fmla="*/ 146235 w 563563"/>
              <a:gd name="connsiteY173" fmla="*/ 395843 h 682625"/>
              <a:gd name="connsiteX174" fmla="*/ 138486 w 563563"/>
              <a:gd name="connsiteY174" fmla="*/ 391666 h 682625"/>
              <a:gd name="connsiteX175" fmla="*/ 131532 w 563563"/>
              <a:gd name="connsiteY175" fmla="*/ 387092 h 682625"/>
              <a:gd name="connsiteX176" fmla="*/ 125572 w 563563"/>
              <a:gd name="connsiteY176" fmla="*/ 381921 h 682625"/>
              <a:gd name="connsiteX177" fmla="*/ 120207 w 563563"/>
              <a:gd name="connsiteY177" fmla="*/ 376154 h 682625"/>
              <a:gd name="connsiteX178" fmla="*/ 109478 w 563563"/>
              <a:gd name="connsiteY178" fmla="*/ 425674 h 682625"/>
              <a:gd name="connsiteX179" fmla="*/ 107690 w 563563"/>
              <a:gd name="connsiteY179" fmla="*/ 432237 h 682625"/>
              <a:gd name="connsiteX180" fmla="*/ 104908 w 563563"/>
              <a:gd name="connsiteY180" fmla="*/ 438005 h 682625"/>
              <a:gd name="connsiteX181" fmla="*/ 101331 w 563563"/>
              <a:gd name="connsiteY181" fmla="*/ 443176 h 682625"/>
              <a:gd name="connsiteX182" fmla="*/ 97159 w 563563"/>
              <a:gd name="connsiteY182" fmla="*/ 447551 h 682625"/>
              <a:gd name="connsiteX183" fmla="*/ 92589 w 563563"/>
              <a:gd name="connsiteY183" fmla="*/ 451330 h 682625"/>
              <a:gd name="connsiteX184" fmla="*/ 87225 w 563563"/>
              <a:gd name="connsiteY184" fmla="*/ 454512 h 682625"/>
              <a:gd name="connsiteX185" fmla="*/ 81661 w 563563"/>
              <a:gd name="connsiteY185" fmla="*/ 457296 h 682625"/>
              <a:gd name="connsiteX186" fmla="*/ 81661 w 563563"/>
              <a:gd name="connsiteY186" fmla="*/ 648418 h 682625"/>
              <a:gd name="connsiteX187" fmla="*/ 81065 w 563563"/>
              <a:gd name="connsiteY187" fmla="*/ 654981 h 682625"/>
              <a:gd name="connsiteX188" fmla="*/ 79078 w 563563"/>
              <a:gd name="connsiteY188" fmla="*/ 660748 h 682625"/>
              <a:gd name="connsiteX189" fmla="*/ 76098 w 563563"/>
              <a:gd name="connsiteY189" fmla="*/ 666317 h 682625"/>
              <a:gd name="connsiteX190" fmla="*/ 72124 w 563563"/>
              <a:gd name="connsiteY190" fmla="*/ 671090 h 682625"/>
              <a:gd name="connsiteX191" fmla="*/ 67554 w 563563"/>
              <a:gd name="connsiteY191" fmla="*/ 674869 h 682625"/>
              <a:gd name="connsiteX192" fmla="*/ 62190 w 563563"/>
              <a:gd name="connsiteY192" fmla="*/ 677852 h 682625"/>
              <a:gd name="connsiteX193" fmla="*/ 56030 w 563563"/>
              <a:gd name="connsiteY193" fmla="*/ 679642 h 682625"/>
              <a:gd name="connsiteX194" fmla="*/ 49474 w 563563"/>
              <a:gd name="connsiteY194" fmla="*/ 680239 h 682625"/>
              <a:gd name="connsiteX195" fmla="*/ 43116 w 563563"/>
              <a:gd name="connsiteY195" fmla="*/ 679642 h 682625"/>
              <a:gd name="connsiteX196" fmla="*/ 37155 w 563563"/>
              <a:gd name="connsiteY196" fmla="*/ 677852 h 682625"/>
              <a:gd name="connsiteX197" fmla="*/ 31592 w 563563"/>
              <a:gd name="connsiteY197" fmla="*/ 674869 h 682625"/>
              <a:gd name="connsiteX198" fmla="*/ 26823 w 563563"/>
              <a:gd name="connsiteY198" fmla="*/ 671090 h 682625"/>
              <a:gd name="connsiteX199" fmla="*/ 23048 w 563563"/>
              <a:gd name="connsiteY199" fmla="*/ 666317 h 682625"/>
              <a:gd name="connsiteX200" fmla="*/ 19869 w 563563"/>
              <a:gd name="connsiteY200" fmla="*/ 660748 h 682625"/>
              <a:gd name="connsiteX201" fmla="*/ 18279 w 563563"/>
              <a:gd name="connsiteY201" fmla="*/ 654583 h 682625"/>
              <a:gd name="connsiteX202" fmla="*/ 17683 w 563563"/>
              <a:gd name="connsiteY202" fmla="*/ 648418 h 682625"/>
              <a:gd name="connsiteX203" fmla="*/ 17683 w 563563"/>
              <a:gd name="connsiteY203" fmla="*/ 446358 h 682625"/>
              <a:gd name="connsiteX204" fmla="*/ 12517 w 563563"/>
              <a:gd name="connsiteY204" fmla="*/ 441386 h 682625"/>
              <a:gd name="connsiteX205" fmla="*/ 8146 w 563563"/>
              <a:gd name="connsiteY205" fmla="*/ 435817 h 682625"/>
              <a:gd name="connsiteX206" fmla="*/ 4570 w 563563"/>
              <a:gd name="connsiteY206" fmla="*/ 430050 h 682625"/>
              <a:gd name="connsiteX207" fmla="*/ 1788 w 563563"/>
              <a:gd name="connsiteY207" fmla="*/ 423686 h 682625"/>
              <a:gd name="connsiteX208" fmla="*/ 397 w 563563"/>
              <a:gd name="connsiteY208" fmla="*/ 416924 h 682625"/>
              <a:gd name="connsiteX209" fmla="*/ 0 w 563563"/>
              <a:gd name="connsiteY209" fmla="*/ 409764 h 682625"/>
              <a:gd name="connsiteX210" fmla="*/ 993 w 563563"/>
              <a:gd name="connsiteY210" fmla="*/ 402406 h 682625"/>
              <a:gd name="connsiteX211" fmla="*/ 29009 w 563563"/>
              <a:gd name="connsiteY211" fmla="*/ 271544 h 682625"/>
              <a:gd name="connsiteX212" fmla="*/ 30797 w 563563"/>
              <a:gd name="connsiteY212" fmla="*/ 265180 h 682625"/>
              <a:gd name="connsiteX213" fmla="*/ 33578 w 563563"/>
              <a:gd name="connsiteY213" fmla="*/ 259412 h 682625"/>
              <a:gd name="connsiteX214" fmla="*/ 37155 w 563563"/>
              <a:gd name="connsiteY214" fmla="*/ 254440 h 682625"/>
              <a:gd name="connsiteX215" fmla="*/ 41327 w 563563"/>
              <a:gd name="connsiteY215" fmla="*/ 249866 h 682625"/>
              <a:gd name="connsiteX216" fmla="*/ 45897 w 563563"/>
              <a:gd name="connsiteY216" fmla="*/ 246087 h 682625"/>
              <a:gd name="connsiteX217" fmla="*/ 51063 w 563563"/>
              <a:gd name="connsiteY217" fmla="*/ 242706 h 682625"/>
              <a:gd name="connsiteX218" fmla="*/ 56626 w 563563"/>
              <a:gd name="connsiteY218" fmla="*/ 239922 h 682625"/>
              <a:gd name="connsiteX219" fmla="*/ 62388 w 563563"/>
              <a:gd name="connsiteY219" fmla="*/ 237933 h 682625"/>
              <a:gd name="connsiteX220" fmla="*/ 68150 w 563563"/>
              <a:gd name="connsiteY220" fmla="*/ 236342 h 682625"/>
              <a:gd name="connsiteX221" fmla="*/ 74111 w 563563"/>
              <a:gd name="connsiteY221" fmla="*/ 235348 h 682625"/>
              <a:gd name="connsiteX222" fmla="*/ 407988 w 563563"/>
              <a:gd name="connsiteY222" fmla="*/ 203200 h 682625"/>
              <a:gd name="connsiteX223" fmla="*/ 482601 w 563563"/>
              <a:gd name="connsiteY223" fmla="*/ 203200 h 682625"/>
              <a:gd name="connsiteX224" fmla="*/ 482601 w 563563"/>
              <a:gd name="connsiteY224" fmla="*/ 331788 h 682625"/>
              <a:gd name="connsiteX225" fmla="*/ 407988 w 563563"/>
              <a:gd name="connsiteY225" fmla="*/ 331788 h 682625"/>
              <a:gd name="connsiteX226" fmla="*/ 277019 w 563563"/>
              <a:gd name="connsiteY226" fmla="*/ 123825 h 682625"/>
              <a:gd name="connsiteX227" fmla="*/ 389930 w 563563"/>
              <a:gd name="connsiteY227" fmla="*/ 123825 h 682625"/>
              <a:gd name="connsiteX228" fmla="*/ 392708 w 563563"/>
              <a:gd name="connsiteY228" fmla="*/ 124225 h 682625"/>
              <a:gd name="connsiteX229" fmla="*/ 394891 w 563563"/>
              <a:gd name="connsiteY229" fmla="*/ 125423 h 682625"/>
              <a:gd name="connsiteX230" fmla="*/ 396875 w 563563"/>
              <a:gd name="connsiteY230" fmla="*/ 127421 h 682625"/>
              <a:gd name="connsiteX231" fmla="*/ 398066 w 563563"/>
              <a:gd name="connsiteY231" fmla="*/ 129618 h 682625"/>
              <a:gd name="connsiteX232" fmla="*/ 398463 w 563563"/>
              <a:gd name="connsiteY232" fmla="*/ 132415 h 682625"/>
              <a:gd name="connsiteX233" fmla="*/ 398463 w 563563"/>
              <a:gd name="connsiteY233" fmla="*/ 234098 h 682625"/>
              <a:gd name="connsiteX234" fmla="*/ 398066 w 563563"/>
              <a:gd name="connsiteY234" fmla="*/ 236895 h 682625"/>
              <a:gd name="connsiteX235" fmla="*/ 396875 w 563563"/>
              <a:gd name="connsiteY235" fmla="*/ 239292 h 682625"/>
              <a:gd name="connsiteX236" fmla="*/ 394891 w 563563"/>
              <a:gd name="connsiteY236" fmla="*/ 241090 h 682625"/>
              <a:gd name="connsiteX237" fmla="*/ 392708 w 563563"/>
              <a:gd name="connsiteY237" fmla="*/ 242489 h 682625"/>
              <a:gd name="connsiteX238" fmla="*/ 389930 w 563563"/>
              <a:gd name="connsiteY238" fmla="*/ 242888 h 682625"/>
              <a:gd name="connsiteX239" fmla="*/ 277019 w 563563"/>
              <a:gd name="connsiteY239" fmla="*/ 242888 h 682625"/>
              <a:gd name="connsiteX240" fmla="*/ 274241 w 563563"/>
              <a:gd name="connsiteY240" fmla="*/ 242489 h 682625"/>
              <a:gd name="connsiteX241" fmla="*/ 271860 w 563563"/>
              <a:gd name="connsiteY241" fmla="*/ 241090 h 682625"/>
              <a:gd name="connsiteX242" fmla="*/ 270074 w 563563"/>
              <a:gd name="connsiteY242" fmla="*/ 239292 h 682625"/>
              <a:gd name="connsiteX243" fmla="*/ 268685 w 563563"/>
              <a:gd name="connsiteY243" fmla="*/ 236895 h 682625"/>
              <a:gd name="connsiteX244" fmla="*/ 268288 w 563563"/>
              <a:gd name="connsiteY244" fmla="*/ 234098 h 682625"/>
              <a:gd name="connsiteX245" fmla="*/ 268288 w 563563"/>
              <a:gd name="connsiteY245" fmla="*/ 132415 h 682625"/>
              <a:gd name="connsiteX246" fmla="*/ 268685 w 563563"/>
              <a:gd name="connsiteY246" fmla="*/ 129618 h 682625"/>
              <a:gd name="connsiteX247" fmla="*/ 270074 w 563563"/>
              <a:gd name="connsiteY247" fmla="*/ 127421 h 682625"/>
              <a:gd name="connsiteX248" fmla="*/ 271860 w 563563"/>
              <a:gd name="connsiteY248" fmla="*/ 125423 h 682625"/>
              <a:gd name="connsiteX249" fmla="*/ 274241 w 563563"/>
              <a:gd name="connsiteY249" fmla="*/ 124225 h 682625"/>
              <a:gd name="connsiteX250" fmla="*/ 118964 w 563563"/>
              <a:gd name="connsiteY250" fmla="*/ 117475 h 682625"/>
              <a:gd name="connsiteX251" fmla="*/ 128077 w 563563"/>
              <a:gd name="connsiteY251" fmla="*/ 118068 h 682625"/>
              <a:gd name="connsiteX252" fmla="*/ 136596 w 563563"/>
              <a:gd name="connsiteY252" fmla="*/ 119849 h 682625"/>
              <a:gd name="connsiteX253" fmla="*/ 144520 w 563563"/>
              <a:gd name="connsiteY253" fmla="*/ 123013 h 682625"/>
              <a:gd name="connsiteX254" fmla="*/ 152049 w 563563"/>
              <a:gd name="connsiteY254" fmla="*/ 127167 h 682625"/>
              <a:gd name="connsiteX255" fmla="*/ 158784 w 563563"/>
              <a:gd name="connsiteY255" fmla="*/ 132309 h 682625"/>
              <a:gd name="connsiteX256" fmla="*/ 164530 w 563563"/>
              <a:gd name="connsiteY256" fmla="*/ 138045 h 682625"/>
              <a:gd name="connsiteX257" fmla="*/ 169879 w 563563"/>
              <a:gd name="connsiteY257" fmla="*/ 144967 h 682625"/>
              <a:gd name="connsiteX258" fmla="*/ 173841 w 563563"/>
              <a:gd name="connsiteY258" fmla="*/ 152286 h 682625"/>
              <a:gd name="connsiteX259" fmla="*/ 177011 w 563563"/>
              <a:gd name="connsiteY259" fmla="*/ 160197 h 682625"/>
              <a:gd name="connsiteX260" fmla="*/ 178794 w 563563"/>
              <a:gd name="connsiteY260" fmla="*/ 168900 h 682625"/>
              <a:gd name="connsiteX261" fmla="*/ 179388 w 563563"/>
              <a:gd name="connsiteY261" fmla="*/ 177800 h 682625"/>
              <a:gd name="connsiteX262" fmla="*/ 178794 w 563563"/>
              <a:gd name="connsiteY262" fmla="*/ 186700 h 682625"/>
              <a:gd name="connsiteX263" fmla="*/ 177011 w 563563"/>
              <a:gd name="connsiteY263" fmla="*/ 195205 h 682625"/>
              <a:gd name="connsiteX264" fmla="*/ 173841 w 563563"/>
              <a:gd name="connsiteY264" fmla="*/ 203117 h 682625"/>
              <a:gd name="connsiteX265" fmla="*/ 169879 w 563563"/>
              <a:gd name="connsiteY265" fmla="*/ 210633 h 682625"/>
              <a:gd name="connsiteX266" fmla="*/ 164530 w 563563"/>
              <a:gd name="connsiteY266" fmla="*/ 217357 h 682625"/>
              <a:gd name="connsiteX267" fmla="*/ 158784 w 563563"/>
              <a:gd name="connsiteY267" fmla="*/ 223291 h 682625"/>
              <a:gd name="connsiteX268" fmla="*/ 152049 w 563563"/>
              <a:gd name="connsiteY268" fmla="*/ 228434 h 682625"/>
              <a:gd name="connsiteX269" fmla="*/ 144520 w 563563"/>
              <a:gd name="connsiteY269" fmla="*/ 232389 h 682625"/>
              <a:gd name="connsiteX270" fmla="*/ 136596 w 563563"/>
              <a:gd name="connsiteY270" fmla="*/ 235554 h 682625"/>
              <a:gd name="connsiteX271" fmla="*/ 128077 w 563563"/>
              <a:gd name="connsiteY271" fmla="*/ 237334 h 682625"/>
              <a:gd name="connsiteX272" fmla="*/ 118964 w 563563"/>
              <a:gd name="connsiteY272" fmla="*/ 238125 h 682625"/>
              <a:gd name="connsiteX273" fmla="*/ 110247 w 563563"/>
              <a:gd name="connsiteY273" fmla="*/ 237334 h 682625"/>
              <a:gd name="connsiteX274" fmla="*/ 101530 w 563563"/>
              <a:gd name="connsiteY274" fmla="*/ 235554 h 682625"/>
              <a:gd name="connsiteX275" fmla="*/ 93606 w 563563"/>
              <a:gd name="connsiteY275" fmla="*/ 232389 h 682625"/>
              <a:gd name="connsiteX276" fmla="*/ 86077 w 563563"/>
              <a:gd name="connsiteY276" fmla="*/ 228434 h 682625"/>
              <a:gd name="connsiteX277" fmla="*/ 79342 w 563563"/>
              <a:gd name="connsiteY277" fmla="*/ 223291 h 682625"/>
              <a:gd name="connsiteX278" fmla="*/ 73596 w 563563"/>
              <a:gd name="connsiteY278" fmla="*/ 217357 h 682625"/>
              <a:gd name="connsiteX279" fmla="*/ 68247 w 563563"/>
              <a:gd name="connsiteY279" fmla="*/ 210633 h 682625"/>
              <a:gd name="connsiteX280" fmla="*/ 64285 w 563563"/>
              <a:gd name="connsiteY280" fmla="*/ 203117 h 682625"/>
              <a:gd name="connsiteX281" fmla="*/ 61313 w 563563"/>
              <a:gd name="connsiteY281" fmla="*/ 195205 h 682625"/>
              <a:gd name="connsiteX282" fmla="*/ 59332 w 563563"/>
              <a:gd name="connsiteY282" fmla="*/ 186700 h 682625"/>
              <a:gd name="connsiteX283" fmla="*/ 58738 w 563563"/>
              <a:gd name="connsiteY283" fmla="*/ 177800 h 682625"/>
              <a:gd name="connsiteX284" fmla="*/ 59332 w 563563"/>
              <a:gd name="connsiteY284" fmla="*/ 168900 h 682625"/>
              <a:gd name="connsiteX285" fmla="*/ 61313 w 563563"/>
              <a:gd name="connsiteY285" fmla="*/ 160197 h 682625"/>
              <a:gd name="connsiteX286" fmla="*/ 64285 w 563563"/>
              <a:gd name="connsiteY286" fmla="*/ 152286 h 682625"/>
              <a:gd name="connsiteX287" fmla="*/ 68247 w 563563"/>
              <a:gd name="connsiteY287" fmla="*/ 144967 h 682625"/>
              <a:gd name="connsiteX288" fmla="*/ 73596 w 563563"/>
              <a:gd name="connsiteY288" fmla="*/ 138045 h 682625"/>
              <a:gd name="connsiteX289" fmla="*/ 79342 w 563563"/>
              <a:gd name="connsiteY289" fmla="*/ 132309 h 682625"/>
              <a:gd name="connsiteX290" fmla="*/ 86077 w 563563"/>
              <a:gd name="connsiteY290" fmla="*/ 127167 h 682625"/>
              <a:gd name="connsiteX291" fmla="*/ 93606 w 563563"/>
              <a:gd name="connsiteY291" fmla="*/ 123013 h 682625"/>
              <a:gd name="connsiteX292" fmla="*/ 101530 w 563563"/>
              <a:gd name="connsiteY292" fmla="*/ 119849 h 682625"/>
              <a:gd name="connsiteX293" fmla="*/ 110247 w 563563"/>
              <a:gd name="connsiteY293" fmla="*/ 118068 h 682625"/>
              <a:gd name="connsiteX294" fmla="*/ 446794 w 563563"/>
              <a:gd name="connsiteY294" fmla="*/ 49213 h 682625"/>
              <a:gd name="connsiteX295" fmla="*/ 449579 w 563563"/>
              <a:gd name="connsiteY295" fmla="*/ 49607 h 682625"/>
              <a:gd name="connsiteX296" fmla="*/ 558192 w 563563"/>
              <a:gd name="connsiteY296" fmla="*/ 91740 h 682625"/>
              <a:gd name="connsiteX297" fmla="*/ 560579 w 563563"/>
              <a:gd name="connsiteY297" fmla="*/ 93118 h 682625"/>
              <a:gd name="connsiteX298" fmla="*/ 562171 w 563563"/>
              <a:gd name="connsiteY298" fmla="*/ 95087 h 682625"/>
              <a:gd name="connsiteX299" fmla="*/ 563165 w 563563"/>
              <a:gd name="connsiteY299" fmla="*/ 97450 h 682625"/>
              <a:gd name="connsiteX300" fmla="*/ 563563 w 563563"/>
              <a:gd name="connsiteY300" fmla="*/ 100009 h 682625"/>
              <a:gd name="connsiteX301" fmla="*/ 562966 w 563563"/>
              <a:gd name="connsiteY301" fmla="*/ 102765 h 682625"/>
              <a:gd name="connsiteX302" fmla="*/ 526762 w 563563"/>
              <a:gd name="connsiteY302" fmla="*/ 194710 h 682625"/>
              <a:gd name="connsiteX303" fmla="*/ 525170 w 563563"/>
              <a:gd name="connsiteY303" fmla="*/ 197073 h 682625"/>
              <a:gd name="connsiteX304" fmla="*/ 523380 w 563563"/>
              <a:gd name="connsiteY304" fmla="*/ 198845 h 682625"/>
              <a:gd name="connsiteX305" fmla="*/ 520794 w 563563"/>
              <a:gd name="connsiteY305" fmla="*/ 199829 h 682625"/>
              <a:gd name="connsiteX306" fmla="*/ 518208 w 563563"/>
              <a:gd name="connsiteY306" fmla="*/ 200026 h 682625"/>
              <a:gd name="connsiteX307" fmla="*/ 515622 w 563563"/>
              <a:gd name="connsiteY307" fmla="*/ 199435 h 682625"/>
              <a:gd name="connsiteX308" fmla="*/ 406810 w 563563"/>
              <a:gd name="connsiteY308" fmla="*/ 157696 h 682625"/>
              <a:gd name="connsiteX309" fmla="*/ 404622 w 563563"/>
              <a:gd name="connsiteY309" fmla="*/ 156121 h 682625"/>
              <a:gd name="connsiteX310" fmla="*/ 402832 w 563563"/>
              <a:gd name="connsiteY310" fmla="*/ 154152 h 682625"/>
              <a:gd name="connsiteX311" fmla="*/ 401837 w 563563"/>
              <a:gd name="connsiteY311" fmla="*/ 151790 h 682625"/>
              <a:gd name="connsiteX312" fmla="*/ 401638 w 563563"/>
              <a:gd name="connsiteY312" fmla="*/ 149230 h 682625"/>
              <a:gd name="connsiteX313" fmla="*/ 402036 w 563563"/>
              <a:gd name="connsiteY313" fmla="*/ 146671 h 682625"/>
              <a:gd name="connsiteX314" fmla="*/ 438439 w 563563"/>
              <a:gd name="connsiteY314" fmla="*/ 54332 h 682625"/>
              <a:gd name="connsiteX315" fmla="*/ 439832 w 563563"/>
              <a:gd name="connsiteY315" fmla="*/ 52166 h 682625"/>
              <a:gd name="connsiteX316" fmla="*/ 441821 w 563563"/>
              <a:gd name="connsiteY316" fmla="*/ 50394 h 682625"/>
              <a:gd name="connsiteX317" fmla="*/ 444407 w 563563"/>
              <a:gd name="connsiteY317" fmla="*/ 49410 h 682625"/>
              <a:gd name="connsiteX318" fmla="*/ 399974 w 563563"/>
              <a:gd name="connsiteY318" fmla="*/ 0 h 682625"/>
              <a:gd name="connsiteX319" fmla="*/ 402361 w 563563"/>
              <a:gd name="connsiteY319" fmla="*/ 0 h 682625"/>
              <a:gd name="connsiteX320" fmla="*/ 404550 w 563563"/>
              <a:gd name="connsiteY320" fmla="*/ 797 h 682625"/>
              <a:gd name="connsiteX321" fmla="*/ 406142 w 563563"/>
              <a:gd name="connsiteY321" fmla="*/ 1792 h 682625"/>
              <a:gd name="connsiteX322" fmla="*/ 407137 w 563563"/>
              <a:gd name="connsiteY322" fmla="*/ 3783 h 682625"/>
              <a:gd name="connsiteX323" fmla="*/ 428625 w 563563"/>
              <a:gd name="connsiteY323" fmla="*/ 72281 h 682625"/>
              <a:gd name="connsiteX324" fmla="*/ 428625 w 563563"/>
              <a:gd name="connsiteY324" fmla="*/ 74670 h 682625"/>
              <a:gd name="connsiteX325" fmla="*/ 427630 w 563563"/>
              <a:gd name="connsiteY325" fmla="*/ 77060 h 682625"/>
              <a:gd name="connsiteX326" fmla="*/ 425243 w 563563"/>
              <a:gd name="connsiteY326" fmla="*/ 79051 h 682625"/>
              <a:gd name="connsiteX327" fmla="*/ 422457 w 563563"/>
              <a:gd name="connsiteY327" fmla="*/ 80644 h 682625"/>
              <a:gd name="connsiteX328" fmla="*/ 311036 w 563563"/>
              <a:gd name="connsiteY328" fmla="*/ 115490 h 682625"/>
              <a:gd name="connsiteX329" fmla="*/ 308449 w 563563"/>
              <a:gd name="connsiteY329" fmla="*/ 115888 h 682625"/>
              <a:gd name="connsiteX330" fmla="*/ 305863 w 563563"/>
              <a:gd name="connsiteY330" fmla="*/ 115888 h 682625"/>
              <a:gd name="connsiteX331" fmla="*/ 303674 w 563563"/>
              <a:gd name="connsiteY331" fmla="*/ 115092 h 682625"/>
              <a:gd name="connsiteX332" fmla="*/ 302082 w 563563"/>
              <a:gd name="connsiteY332" fmla="*/ 114096 h 682625"/>
              <a:gd name="connsiteX333" fmla="*/ 301087 w 563563"/>
              <a:gd name="connsiteY333" fmla="*/ 112105 h 682625"/>
              <a:gd name="connsiteX334" fmla="*/ 279599 w 563563"/>
              <a:gd name="connsiteY334" fmla="*/ 43807 h 682625"/>
              <a:gd name="connsiteX335" fmla="*/ 279400 w 563563"/>
              <a:gd name="connsiteY335" fmla="*/ 41218 h 682625"/>
              <a:gd name="connsiteX336" fmla="*/ 280793 w 563563"/>
              <a:gd name="connsiteY336" fmla="*/ 39028 h 682625"/>
              <a:gd name="connsiteX337" fmla="*/ 282782 w 563563"/>
              <a:gd name="connsiteY337" fmla="*/ 36837 h 682625"/>
              <a:gd name="connsiteX338" fmla="*/ 285966 w 563563"/>
              <a:gd name="connsiteY338" fmla="*/ 35443 h 682625"/>
              <a:gd name="connsiteX339" fmla="*/ 397188 w 563563"/>
              <a:gd name="connsiteY339" fmla="*/ 398 h 68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Lst>
            <a:rect l="l" t="t" r="r" b="b"/>
            <a:pathLst>
              <a:path w="563563" h="682625">
                <a:moveTo>
                  <a:pt x="265113" y="258763"/>
                </a:moveTo>
                <a:lnTo>
                  <a:pt x="395288" y="258763"/>
                </a:lnTo>
                <a:lnTo>
                  <a:pt x="395288" y="331788"/>
                </a:lnTo>
                <a:lnTo>
                  <a:pt x="265113" y="331788"/>
                </a:lnTo>
                <a:close/>
                <a:moveTo>
                  <a:pt x="79674" y="234950"/>
                </a:moveTo>
                <a:lnTo>
                  <a:pt x="79873" y="234950"/>
                </a:lnTo>
                <a:lnTo>
                  <a:pt x="80668" y="234950"/>
                </a:lnTo>
                <a:lnTo>
                  <a:pt x="82059" y="234950"/>
                </a:lnTo>
                <a:lnTo>
                  <a:pt x="84642" y="235149"/>
                </a:lnTo>
                <a:lnTo>
                  <a:pt x="87225" y="235348"/>
                </a:lnTo>
                <a:lnTo>
                  <a:pt x="90404" y="235547"/>
                </a:lnTo>
                <a:lnTo>
                  <a:pt x="93781" y="236143"/>
                </a:lnTo>
                <a:lnTo>
                  <a:pt x="96960" y="236740"/>
                </a:lnTo>
                <a:lnTo>
                  <a:pt x="99941" y="237933"/>
                </a:lnTo>
                <a:lnTo>
                  <a:pt x="102325" y="238928"/>
                </a:lnTo>
                <a:lnTo>
                  <a:pt x="104511" y="239723"/>
                </a:lnTo>
                <a:lnTo>
                  <a:pt x="105703" y="240320"/>
                </a:lnTo>
                <a:lnTo>
                  <a:pt x="106299" y="240519"/>
                </a:lnTo>
                <a:lnTo>
                  <a:pt x="111862" y="243701"/>
                </a:lnTo>
                <a:lnTo>
                  <a:pt x="117624" y="247479"/>
                </a:lnTo>
                <a:lnTo>
                  <a:pt x="122591" y="252054"/>
                </a:lnTo>
                <a:lnTo>
                  <a:pt x="127161" y="257224"/>
                </a:lnTo>
                <a:lnTo>
                  <a:pt x="131334" y="262594"/>
                </a:lnTo>
                <a:lnTo>
                  <a:pt x="134513" y="268759"/>
                </a:lnTo>
                <a:lnTo>
                  <a:pt x="136897" y="275322"/>
                </a:lnTo>
                <a:lnTo>
                  <a:pt x="138288" y="281885"/>
                </a:lnTo>
                <a:lnTo>
                  <a:pt x="138685" y="283476"/>
                </a:lnTo>
                <a:lnTo>
                  <a:pt x="138884" y="285067"/>
                </a:lnTo>
                <a:lnTo>
                  <a:pt x="140672" y="296006"/>
                </a:lnTo>
                <a:lnTo>
                  <a:pt x="142063" y="305950"/>
                </a:lnTo>
                <a:lnTo>
                  <a:pt x="143851" y="314700"/>
                </a:lnTo>
                <a:lnTo>
                  <a:pt x="145441" y="322854"/>
                </a:lnTo>
                <a:lnTo>
                  <a:pt x="147626" y="329616"/>
                </a:lnTo>
                <a:lnTo>
                  <a:pt x="149613" y="335781"/>
                </a:lnTo>
                <a:lnTo>
                  <a:pt x="152395" y="340753"/>
                </a:lnTo>
                <a:lnTo>
                  <a:pt x="155574" y="345328"/>
                </a:lnTo>
                <a:lnTo>
                  <a:pt x="158951" y="348708"/>
                </a:lnTo>
                <a:lnTo>
                  <a:pt x="163124" y="351692"/>
                </a:lnTo>
                <a:lnTo>
                  <a:pt x="168290" y="354476"/>
                </a:lnTo>
                <a:lnTo>
                  <a:pt x="174449" y="357061"/>
                </a:lnTo>
                <a:lnTo>
                  <a:pt x="181602" y="359647"/>
                </a:lnTo>
                <a:lnTo>
                  <a:pt x="189550" y="361636"/>
                </a:lnTo>
                <a:lnTo>
                  <a:pt x="198888" y="363823"/>
                </a:lnTo>
                <a:lnTo>
                  <a:pt x="209220" y="365613"/>
                </a:lnTo>
                <a:lnTo>
                  <a:pt x="220942" y="367403"/>
                </a:lnTo>
                <a:lnTo>
                  <a:pt x="225711" y="368596"/>
                </a:lnTo>
                <a:lnTo>
                  <a:pt x="229883" y="370386"/>
                </a:lnTo>
                <a:lnTo>
                  <a:pt x="233460" y="373170"/>
                </a:lnTo>
                <a:lnTo>
                  <a:pt x="236639" y="376353"/>
                </a:lnTo>
                <a:lnTo>
                  <a:pt x="238824" y="380330"/>
                </a:lnTo>
                <a:lnTo>
                  <a:pt x="240613" y="384507"/>
                </a:lnTo>
                <a:lnTo>
                  <a:pt x="241209" y="389280"/>
                </a:lnTo>
                <a:lnTo>
                  <a:pt x="241010" y="393854"/>
                </a:lnTo>
                <a:lnTo>
                  <a:pt x="240414" y="397235"/>
                </a:lnTo>
                <a:lnTo>
                  <a:pt x="239023" y="400417"/>
                </a:lnTo>
                <a:lnTo>
                  <a:pt x="237632" y="403201"/>
                </a:lnTo>
                <a:lnTo>
                  <a:pt x="263661" y="549973"/>
                </a:lnTo>
                <a:lnTo>
                  <a:pt x="418241" y="549973"/>
                </a:lnTo>
                <a:lnTo>
                  <a:pt x="426586" y="516562"/>
                </a:lnTo>
                <a:lnTo>
                  <a:pt x="374728" y="516562"/>
                </a:lnTo>
                <a:lnTo>
                  <a:pt x="374728" y="541422"/>
                </a:lnTo>
                <a:lnTo>
                  <a:pt x="287702" y="541422"/>
                </a:lnTo>
                <a:lnTo>
                  <a:pt x="287702" y="512982"/>
                </a:lnTo>
                <a:lnTo>
                  <a:pt x="285914" y="510396"/>
                </a:lnTo>
                <a:lnTo>
                  <a:pt x="284324" y="507413"/>
                </a:lnTo>
                <a:lnTo>
                  <a:pt x="284126" y="504032"/>
                </a:lnTo>
                <a:lnTo>
                  <a:pt x="284324" y="500651"/>
                </a:lnTo>
                <a:lnTo>
                  <a:pt x="285914" y="497668"/>
                </a:lnTo>
                <a:lnTo>
                  <a:pt x="287702" y="494884"/>
                </a:lnTo>
                <a:lnTo>
                  <a:pt x="287702" y="491702"/>
                </a:lnTo>
                <a:lnTo>
                  <a:pt x="293861" y="491702"/>
                </a:lnTo>
                <a:lnTo>
                  <a:pt x="295252" y="491304"/>
                </a:lnTo>
                <a:lnTo>
                  <a:pt x="296842" y="491304"/>
                </a:lnTo>
                <a:lnTo>
                  <a:pt x="432745" y="491304"/>
                </a:lnTo>
                <a:lnTo>
                  <a:pt x="441090" y="457893"/>
                </a:lnTo>
                <a:lnTo>
                  <a:pt x="428374" y="457893"/>
                </a:lnTo>
                <a:lnTo>
                  <a:pt x="428374" y="478377"/>
                </a:lnTo>
                <a:lnTo>
                  <a:pt x="354263" y="478377"/>
                </a:lnTo>
                <a:lnTo>
                  <a:pt x="354263" y="457893"/>
                </a:lnTo>
                <a:lnTo>
                  <a:pt x="342938" y="457893"/>
                </a:lnTo>
                <a:lnTo>
                  <a:pt x="342938" y="478377"/>
                </a:lnTo>
                <a:lnTo>
                  <a:pt x="268827" y="478377"/>
                </a:lnTo>
                <a:lnTo>
                  <a:pt x="268827" y="348112"/>
                </a:lnTo>
                <a:lnTo>
                  <a:pt x="342938" y="348112"/>
                </a:lnTo>
                <a:lnTo>
                  <a:pt x="342938" y="432436"/>
                </a:lnTo>
                <a:lnTo>
                  <a:pt x="354263" y="432436"/>
                </a:lnTo>
                <a:lnTo>
                  <a:pt x="354263" y="348112"/>
                </a:lnTo>
                <a:lnTo>
                  <a:pt x="428374" y="348112"/>
                </a:lnTo>
                <a:lnTo>
                  <a:pt x="428374" y="432436"/>
                </a:lnTo>
                <a:lnTo>
                  <a:pt x="457383" y="432436"/>
                </a:lnTo>
                <a:lnTo>
                  <a:pt x="460164" y="432834"/>
                </a:lnTo>
                <a:lnTo>
                  <a:pt x="462747" y="433828"/>
                </a:lnTo>
                <a:lnTo>
                  <a:pt x="465131" y="435419"/>
                </a:lnTo>
                <a:lnTo>
                  <a:pt x="467317" y="437408"/>
                </a:lnTo>
                <a:lnTo>
                  <a:pt x="469105" y="440590"/>
                </a:lnTo>
                <a:lnTo>
                  <a:pt x="469900" y="444568"/>
                </a:lnTo>
                <a:lnTo>
                  <a:pt x="469503" y="448346"/>
                </a:lnTo>
                <a:lnTo>
                  <a:pt x="440494" y="565685"/>
                </a:lnTo>
                <a:lnTo>
                  <a:pt x="439302" y="568867"/>
                </a:lnTo>
                <a:lnTo>
                  <a:pt x="437315" y="571651"/>
                </a:lnTo>
                <a:lnTo>
                  <a:pt x="434732" y="573441"/>
                </a:lnTo>
                <a:lnTo>
                  <a:pt x="431553" y="575032"/>
                </a:lnTo>
                <a:lnTo>
                  <a:pt x="428175" y="575430"/>
                </a:lnTo>
                <a:lnTo>
                  <a:pt x="267833" y="575430"/>
                </a:lnTo>
                <a:lnTo>
                  <a:pt x="274191" y="613614"/>
                </a:lnTo>
                <a:lnTo>
                  <a:pt x="416453" y="613614"/>
                </a:lnTo>
                <a:lnTo>
                  <a:pt x="420426" y="614410"/>
                </a:lnTo>
                <a:lnTo>
                  <a:pt x="424003" y="616001"/>
                </a:lnTo>
                <a:lnTo>
                  <a:pt x="426784" y="618785"/>
                </a:lnTo>
                <a:lnTo>
                  <a:pt x="428374" y="622365"/>
                </a:lnTo>
                <a:lnTo>
                  <a:pt x="429169" y="626343"/>
                </a:lnTo>
                <a:lnTo>
                  <a:pt x="428771" y="629326"/>
                </a:lnTo>
                <a:lnTo>
                  <a:pt x="427778" y="631911"/>
                </a:lnTo>
                <a:lnTo>
                  <a:pt x="426387" y="634298"/>
                </a:lnTo>
                <a:lnTo>
                  <a:pt x="424201" y="636485"/>
                </a:lnTo>
                <a:lnTo>
                  <a:pt x="428374" y="639270"/>
                </a:lnTo>
                <a:lnTo>
                  <a:pt x="432149" y="643048"/>
                </a:lnTo>
                <a:lnTo>
                  <a:pt x="434931" y="647623"/>
                </a:lnTo>
                <a:lnTo>
                  <a:pt x="436520" y="652594"/>
                </a:lnTo>
                <a:lnTo>
                  <a:pt x="437315" y="657964"/>
                </a:lnTo>
                <a:lnTo>
                  <a:pt x="436520" y="663732"/>
                </a:lnTo>
                <a:lnTo>
                  <a:pt x="434732" y="668902"/>
                </a:lnTo>
                <a:lnTo>
                  <a:pt x="431752" y="673477"/>
                </a:lnTo>
                <a:lnTo>
                  <a:pt x="427977" y="677454"/>
                </a:lnTo>
                <a:lnTo>
                  <a:pt x="423407" y="680040"/>
                </a:lnTo>
                <a:lnTo>
                  <a:pt x="418241" y="682028"/>
                </a:lnTo>
                <a:lnTo>
                  <a:pt x="412677" y="682625"/>
                </a:lnTo>
                <a:lnTo>
                  <a:pt x="406916" y="682028"/>
                </a:lnTo>
                <a:lnTo>
                  <a:pt x="401750" y="680040"/>
                </a:lnTo>
                <a:lnTo>
                  <a:pt x="397378" y="677454"/>
                </a:lnTo>
                <a:lnTo>
                  <a:pt x="393603" y="673477"/>
                </a:lnTo>
                <a:lnTo>
                  <a:pt x="390623" y="668902"/>
                </a:lnTo>
                <a:lnTo>
                  <a:pt x="388636" y="663732"/>
                </a:lnTo>
                <a:lnTo>
                  <a:pt x="388040" y="657964"/>
                </a:lnTo>
                <a:lnTo>
                  <a:pt x="388636" y="652396"/>
                </a:lnTo>
                <a:lnTo>
                  <a:pt x="390623" y="647225"/>
                </a:lnTo>
                <a:lnTo>
                  <a:pt x="393405" y="642651"/>
                </a:lnTo>
                <a:lnTo>
                  <a:pt x="397180" y="638872"/>
                </a:lnTo>
                <a:lnTo>
                  <a:pt x="280549" y="638872"/>
                </a:lnTo>
                <a:lnTo>
                  <a:pt x="284324" y="642651"/>
                </a:lnTo>
                <a:lnTo>
                  <a:pt x="287305" y="647225"/>
                </a:lnTo>
                <a:lnTo>
                  <a:pt x="289291" y="652396"/>
                </a:lnTo>
                <a:lnTo>
                  <a:pt x="289888" y="657964"/>
                </a:lnTo>
                <a:lnTo>
                  <a:pt x="289291" y="663732"/>
                </a:lnTo>
                <a:lnTo>
                  <a:pt x="287305" y="668902"/>
                </a:lnTo>
                <a:lnTo>
                  <a:pt x="284324" y="673477"/>
                </a:lnTo>
                <a:lnTo>
                  <a:pt x="280549" y="677454"/>
                </a:lnTo>
                <a:lnTo>
                  <a:pt x="275979" y="680040"/>
                </a:lnTo>
                <a:lnTo>
                  <a:pt x="270813" y="682028"/>
                </a:lnTo>
                <a:lnTo>
                  <a:pt x="265250" y="682625"/>
                </a:lnTo>
                <a:lnTo>
                  <a:pt x="259687" y="682028"/>
                </a:lnTo>
                <a:lnTo>
                  <a:pt x="254322" y="680040"/>
                </a:lnTo>
                <a:lnTo>
                  <a:pt x="249752" y="677454"/>
                </a:lnTo>
                <a:lnTo>
                  <a:pt x="245977" y="673477"/>
                </a:lnTo>
                <a:lnTo>
                  <a:pt x="242997" y="668902"/>
                </a:lnTo>
                <a:lnTo>
                  <a:pt x="241407" y="663732"/>
                </a:lnTo>
                <a:lnTo>
                  <a:pt x="240613" y="657964"/>
                </a:lnTo>
                <a:lnTo>
                  <a:pt x="241209" y="653191"/>
                </a:lnTo>
                <a:lnTo>
                  <a:pt x="242401" y="648816"/>
                </a:lnTo>
                <a:lnTo>
                  <a:pt x="244785" y="644639"/>
                </a:lnTo>
                <a:lnTo>
                  <a:pt x="247368" y="641060"/>
                </a:lnTo>
                <a:lnTo>
                  <a:pt x="250944" y="638076"/>
                </a:lnTo>
                <a:lnTo>
                  <a:pt x="255117" y="635690"/>
                </a:lnTo>
                <a:lnTo>
                  <a:pt x="253130" y="633701"/>
                </a:lnTo>
                <a:lnTo>
                  <a:pt x="251739" y="631116"/>
                </a:lnTo>
                <a:lnTo>
                  <a:pt x="250746" y="628331"/>
                </a:lnTo>
                <a:lnTo>
                  <a:pt x="240613" y="564889"/>
                </a:lnTo>
                <a:lnTo>
                  <a:pt x="213591" y="413941"/>
                </a:lnTo>
                <a:lnTo>
                  <a:pt x="199683" y="411753"/>
                </a:lnTo>
                <a:lnTo>
                  <a:pt x="186768" y="409167"/>
                </a:lnTo>
                <a:lnTo>
                  <a:pt x="175045" y="406383"/>
                </a:lnTo>
                <a:lnTo>
                  <a:pt x="164316" y="403201"/>
                </a:lnTo>
                <a:lnTo>
                  <a:pt x="154978" y="399820"/>
                </a:lnTo>
                <a:lnTo>
                  <a:pt x="146235" y="395843"/>
                </a:lnTo>
                <a:lnTo>
                  <a:pt x="138486" y="391666"/>
                </a:lnTo>
                <a:lnTo>
                  <a:pt x="131532" y="387092"/>
                </a:lnTo>
                <a:lnTo>
                  <a:pt x="125572" y="381921"/>
                </a:lnTo>
                <a:lnTo>
                  <a:pt x="120207" y="376154"/>
                </a:lnTo>
                <a:lnTo>
                  <a:pt x="109478" y="425674"/>
                </a:lnTo>
                <a:lnTo>
                  <a:pt x="107690" y="432237"/>
                </a:lnTo>
                <a:lnTo>
                  <a:pt x="104908" y="438005"/>
                </a:lnTo>
                <a:lnTo>
                  <a:pt x="101331" y="443176"/>
                </a:lnTo>
                <a:lnTo>
                  <a:pt x="97159" y="447551"/>
                </a:lnTo>
                <a:lnTo>
                  <a:pt x="92589" y="451330"/>
                </a:lnTo>
                <a:lnTo>
                  <a:pt x="87225" y="454512"/>
                </a:lnTo>
                <a:lnTo>
                  <a:pt x="81661" y="457296"/>
                </a:lnTo>
                <a:lnTo>
                  <a:pt x="81661" y="648418"/>
                </a:lnTo>
                <a:lnTo>
                  <a:pt x="81065" y="654981"/>
                </a:lnTo>
                <a:lnTo>
                  <a:pt x="79078" y="660748"/>
                </a:lnTo>
                <a:lnTo>
                  <a:pt x="76098" y="666317"/>
                </a:lnTo>
                <a:lnTo>
                  <a:pt x="72124" y="671090"/>
                </a:lnTo>
                <a:lnTo>
                  <a:pt x="67554" y="674869"/>
                </a:lnTo>
                <a:lnTo>
                  <a:pt x="62190" y="677852"/>
                </a:lnTo>
                <a:lnTo>
                  <a:pt x="56030" y="679642"/>
                </a:lnTo>
                <a:lnTo>
                  <a:pt x="49474" y="680239"/>
                </a:lnTo>
                <a:lnTo>
                  <a:pt x="43116" y="679642"/>
                </a:lnTo>
                <a:lnTo>
                  <a:pt x="37155" y="677852"/>
                </a:lnTo>
                <a:lnTo>
                  <a:pt x="31592" y="674869"/>
                </a:lnTo>
                <a:lnTo>
                  <a:pt x="26823" y="671090"/>
                </a:lnTo>
                <a:lnTo>
                  <a:pt x="23048" y="666317"/>
                </a:lnTo>
                <a:lnTo>
                  <a:pt x="19869" y="660748"/>
                </a:lnTo>
                <a:lnTo>
                  <a:pt x="18279" y="654583"/>
                </a:lnTo>
                <a:lnTo>
                  <a:pt x="17683" y="648418"/>
                </a:lnTo>
                <a:lnTo>
                  <a:pt x="17683" y="446358"/>
                </a:lnTo>
                <a:lnTo>
                  <a:pt x="12517" y="441386"/>
                </a:lnTo>
                <a:lnTo>
                  <a:pt x="8146" y="435817"/>
                </a:lnTo>
                <a:lnTo>
                  <a:pt x="4570" y="430050"/>
                </a:lnTo>
                <a:lnTo>
                  <a:pt x="1788" y="423686"/>
                </a:lnTo>
                <a:lnTo>
                  <a:pt x="397" y="416924"/>
                </a:lnTo>
                <a:lnTo>
                  <a:pt x="0" y="409764"/>
                </a:lnTo>
                <a:lnTo>
                  <a:pt x="993" y="402406"/>
                </a:lnTo>
                <a:lnTo>
                  <a:pt x="29009" y="271544"/>
                </a:lnTo>
                <a:lnTo>
                  <a:pt x="30797" y="265180"/>
                </a:lnTo>
                <a:lnTo>
                  <a:pt x="33578" y="259412"/>
                </a:lnTo>
                <a:lnTo>
                  <a:pt x="37155" y="254440"/>
                </a:lnTo>
                <a:lnTo>
                  <a:pt x="41327" y="249866"/>
                </a:lnTo>
                <a:lnTo>
                  <a:pt x="45897" y="246087"/>
                </a:lnTo>
                <a:lnTo>
                  <a:pt x="51063" y="242706"/>
                </a:lnTo>
                <a:lnTo>
                  <a:pt x="56626" y="239922"/>
                </a:lnTo>
                <a:lnTo>
                  <a:pt x="62388" y="237933"/>
                </a:lnTo>
                <a:lnTo>
                  <a:pt x="68150" y="236342"/>
                </a:lnTo>
                <a:lnTo>
                  <a:pt x="74111" y="235348"/>
                </a:lnTo>
                <a:close/>
                <a:moveTo>
                  <a:pt x="407988" y="203200"/>
                </a:moveTo>
                <a:lnTo>
                  <a:pt x="482601" y="203200"/>
                </a:lnTo>
                <a:lnTo>
                  <a:pt x="482601" y="331788"/>
                </a:lnTo>
                <a:lnTo>
                  <a:pt x="407988" y="331788"/>
                </a:lnTo>
                <a:close/>
                <a:moveTo>
                  <a:pt x="277019" y="123825"/>
                </a:moveTo>
                <a:lnTo>
                  <a:pt x="389930" y="123825"/>
                </a:lnTo>
                <a:lnTo>
                  <a:pt x="392708" y="124225"/>
                </a:lnTo>
                <a:lnTo>
                  <a:pt x="394891" y="125423"/>
                </a:lnTo>
                <a:lnTo>
                  <a:pt x="396875" y="127421"/>
                </a:lnTo>
                <a:lnTo>
                  <a:pt x="398066" y="129618"/>
                </a:lnTo>
                <a:lnTo>
                  <a:pt x="398463" y="132415"/>
                </a:lnTo>
                <a:lnTo>
                  <a:pt x="398463" y="234098"/>
                </a:lnTo>
                <a:lnTo>
                  <a:pt x="398066" y="236895"/>
                </a:lnTo>
                <a:lnTo>
                  <a:pt x="396875" y="239292"/>
                </a:lnTo>
                <a:lnTo>
                  <a:pt x="394891" y="241090"/>
                </a:lnTo>
                <a:lnTo>
                  <a:pt x="392708" y="242489"/>
                </a:lnTo>
                <a:lnTo>
                  <a:pt x="389930" y="242888"/>
                </a:lnTo>
                <a:lnTo>
                  <a:pt x="277019" y="242888"/>
                </a:lnTo>
                <a:lnTo>
                  <a:pt x="274241" y="242489"/>
                </a:lnTo>
                <a:lnTo>
                  <a:pt x="271860" y="241090"/>
                </a:lnTo>
                <a:lnTo>
                  <a:pt x="270074" y="239292"/>
                </a:lnTo>
                <a:lnTo>
                  <a:pt x="268685" y="236895"/>
                </a:lnTo>
                <a:lnTo>
                  <a:pt x="268288" y="234098"/>
                </a:lnTo>
                <a:lnTo>
                  <a:pt x="268288" y="132415"/>
                </a:lnTo>
                <a:lnTo>
                  <a:pt x="268685" y="129618"/>
                </a:lnTo>
                <a:lnTo>
                  <a:pt x="270074" y="127421"/>
                </a:lnTo>
                <a:lnTo>
                  <a:pt x="271860" y="125423"/>
                </a:lnTo>
                <a:lnTo>
                  <a:pt x="274241" y="124225"/>
                </a:lnTo>
                <a:close/>
                <a:moveTo>
                  <a:pt x="118964" y="117475"/>
                </a:moveTo>
                <a:lnTo>
                  <a:pt x="128077" y="118068"/>
                </a:lnTo>
                <a:lnTo>
                  <a:pt x="136596" y="119849"/>
                </a:lnTo>
                <a:lnTo>
                  <a:pt x="144520" y="123013"/>
                </a:lnTo>
                <a:lnTo>
                  <a:pt x="152049" y="127167"/>
                </a:lnTo>
                <a:lnTo>
                  <a:pt x="158784" y="132309"/>
                </a:lnTo>
                <a:lnTo>
                  <a:pt x="164530" y="138045"/>
                </a:lnTo>
                <a:lnTo>
                  <a:pt x="169879" y="144967"/>
                </a:lnTo>
                <a:lnTo>
                  <a:pt x="173841" y="152286"/>
                </a:lnTo>
                <a:lnTo>
                  <a:pt x="177011" y="160197"/>
                </a:lnTo>
                <a:lnTo>
                  <a:pt x="178794" y="168900"/>
                </a:lnTo>
                <a:lnTo>
                  <a:pt x="179388" y="177800"/>
                </a:lnTo>
                <a:lnTo>
                  <a:pt x="178794" y="186700"/>
                </a:lnTo>
                <a:lnTo>
                  <a:pt x="177011" y="195205"/>
                </a:lnTo>
                <a:lnTo>
                  <a:pt x="173841" y="203117"/>
                </a:lnTo>
                <a:lnTo>
                  <a:pt x="169879" y="210633"/>
                </a:lnTo>
                <a:lnTo>
                  <a:pt x="164530" y="217357"/>
                </a:lnTo>
                <a:lnTo>
                  <a:pt x="158784" y="223291"/>
                </a:lnTo>
                <a:lnTo>
                  <a:pt x="152049" y="228434"/>
                </a:lnTo>
                <a:lnTo>
                  <a:pt x="144520" y="232389"/>
                </a:lnTo>
                <a:lnTo>
                  <a:pt x="136596" y="235554"/>
                </a:lnTo>
                <a:lnTo>
                  <a:pt x="128077" y="237334"/>
                </a:lnTo>
                <a:lnTo>
                  <a:pt x="118964" y="238125"/>
                </a:lnTo>
                <a:lnTo>
                  <a:pt x="110247" y="237334"/>
                </a:lnTo>
                <a:lnTo>
                  <a:pt x="101530" y="235554"/>
                </a:lnTo>
                <a:lnTo>
                  <a:pt x="93606" y="232389"/>
                </a:lnTo>
                <a:lnTo>
                  <a:pt x="86077" y="228434"/>
                </a:lnTo>
                <a:lnTo>
                  <a:pt x="79342" y="223291"/>
                </a:lnTo>
                <a:lnTo>
                  <a:pt x="73596" y="217357"/>
                </a:lnTo>
                <a:lnTo>
                  <a:pt x="68247" y="210633"/>
                </a:lnTo>
                <a:lnTo>
                  <a:pt x="64285" y="203117"/>
                </a:lnTo>
                <a:lnTo>
                  <a:pt x="61313" y="195205"/>
                </a:lnTo>
                <a:lnTo>
                  <a:pt x="59332" y="186700"/>
                </a:lnTo>
                <a:lnTo>
                  <a:pt x="58738" y="177800"/>
                </a:lnTo>
                <a:lnTo>
                  <a:pt x="59332" y="168900"/>
                </a:lnTo>
                <a:lnTo>
                  <a:pt x="61313" y="160197"/>
                </a:lnTo>
                <a:lnTo>
                  <a:pt x="64285" y="152286"/>
                </a:lnTo>
                <a:lnTo>
                  <a:pt x="68247" y="144967"/>
                </a:lnTo>
                <a:lnTo>
                  <a:pt x="73596" y="138045"/>
                </a:lnTo>
                <a:lnTo>
                  <a:pt x="79342" y="132309"/>
                </a:lnTo>
                <a:lnTo>
                  <a:pt x="86077" y="127167"/>
                </a:lnTo>
                <a:lnTo>
                  <a:pt x="93606" y="123013"/>
                </a:lnTo>
                <a:lnTo>
                  <a:pt x="101530" y="119849"/>
                </a:lnTo>
                <a:lnTo>
                  <a:pt x="110247" y="118068"/>
                </a:lnTo>
                <a:close/>
                <a:moveTo>
                  <a:pt x="446794" y="49213"/>
                </a:moveTo>
                <a:lnTo>
                  <a:pt x="449579" y="49607"/>
                </a:lnTo>
                <a:lnTo>
                  <a:pt x="558192" y="91740"/>
                </a:lnTo>
                <a:lnTo>
                  <a:pt x="560579" y="93118"/>
                </a:lnTo>
                <a:lnTo>
                  <a:pt x="562171" y="95087"/>
                </a:lnTo>
                <a:lnTo>
                  <a:pt x="563165" y="97450"/>
                </a:lnTo>
                <a:lnTo>
                  <a:pt x="563563" y="100009"/>
                </a:lnTo>
                <a:lnTo>
                  <a:pt x="562966" y="102765"/>
                </a:lnTo>
                <a:lnTo>
                  <a:pt x="526762" y="194710"/>
                </a:lnTo>
                <a:lnTo>
                  <a:pt x="525170" y="197073"/>
                </a:lnTo>
                <a:lnTo>
                  <a:pt x="523380" y="198845"/>
                </a:lnTo>
                <a:lnTo>
                  <a:pt x="520794" y="199829"/>
                </a:lnTo>
                <a:lnTo>
                  <a:pt x="518208" y="200026"/>
                </a:lnTo>
                <a:lnTo>
                  <a:pt x="515622" y="199435"/>
                </a:lnTo>
                <a:lnTo>
                  <a:pt x="406810" y="157696"/>
                </a:lnTo>
                <a:lnTo>
                  <a:pt x="404622" y="156121"/>
                </a:lnTo>
                <a:lnTo>
                  <a:pt x="402832" y="154152"/>
                </a:lnTo>
                <a:lnTo>
                  <a:pt x="401837" y="151790"/>
                </a:lnTo>
                <a:lnTo>
                  <a:pt x="401638" y="149230"/>
                </a:lnTo>
                <a:lnTo>
                  <a:pt x="402036" y="146671"/>
                </a:lnTo>
                <a:lnTo>
                  <a:pt x="438439" y="54332"/>
                </a:lnTo>
                <a:lnTo>
                  <a:pt x="439832" y="52166"/>
                </a:lnTo>
                <a:lnTo>
                  <a:pt x="441821" y="50394"/>
                </a:lnTo>
                <a:lnTo>
                  <a:pt x="444407" y="49410"/>
                </a:lnTo>
                <a:close/>
                <a:moveTo>
                  <a:pt x="399974" y="0"/>
                </a:moveTo>
                <a:lnTo>
                  <a:pt x="402361" y="0"/>
                </a:lnTo>
                <a:lnTo>
                  <a:pt x="404550" y="797"/>
                </a:lnTo>
                <a:lnTo>
                  <a:pt x="406142" y="1792"/>
                </a:lnTo>
                <a:lnTo>
                  <a:pt x="407137" y="3783"/>
                </a:lnTo>
                <a:lnTo>
                  <a:pt x="428625" y="72281"/>
                </a:lnTo>
                <a:lnTo>
                  <a:pt x="428625" y="74670"/>
                </a:lnTo>
                <a:lnTo>
                  <a:pt x="427630" y="77060"/>
                </a:lnTo>
                <a:lnTo>
                  <a:pt x="425243" y="79051"/>
                </a:lnTo>
                <a:lnTo>
                  <a:pt x="422457" y="80644"/>
                </a:lnTo>
                <a:lnTo>
                  <a:pt x="311036" y="115490"/>
                </a:lnTo>
                <a:lnTo>
                  <a:pt x="308449" y="115888"/>
                </a:lnTo>
                <a:lnTo>
                  <a:pt x="305863" y="115888"/>
                </a:lnTo>
                <a:lnTo>
                  <a:pt x="303674" y="115092"/>
                </a:lnTo>
                <a:lnTo>
                  <a:pt x="302082" y="114096"/>
                </a:lnTo>
                <a:lnTo>
                  <a:pt x="301087" y="112105"/>
                </a:lnTo>
                <a:lnTo>
                  <a:pt x="279599" y="43807"/>
                </a:lnTo>
                <a:lnTo>
                  <a:pt x="279400" y="41218"/>
                </a:lnTo>
                <a:lnTo>
                  <a:pt x="280793" y="39028"/>
                </a:lnTo>
                <a:lnTo>
                  <a:pt x="282782" y="36837"/>
                </a:lnTo>
                <a:lnTo>
                  <a:pt x="285966" y="35443"/>
                </a:lnTo>
                <a:lnTo>
                  <a:pt x="397188" y="398"/>
                </a:lnTo>
                <a:close/>
              </a:path>
            </a:pathLst>
          </a:custGeom>
          <a:solidFill>
            <a:schemeClr val="bg1"/>
          </a:solidFill>
          <a:ln w="0">
            <a:noFill/>
            <a:prstDash val="solid"/>
            <a:round/>
          </a:ln>
        </p:spPr>
        <p:txBody>
          <a:bodyPr vert="horz" wrap="square" lIns="91440" tIns="45720" rIns="91440" bIns="45720" numCol="1" anchor="t" anchorCtr="0"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grpSp>
        <p:nvGrpSpPr>
          <p:cNvPr id="19" name="Group 93"/>
          <p:cNvGrpSpPr/>
          <p:nvPr/>
        </p:nvGrpSpPr>
        <p:grpSpPr>
          <a:xfrm>
            <a:off x="1213811" y="4995065"/>
            <a:ext cx="362010" cy="305515"/>
            <a:chOff x="3827463" y="2378075"/>
            <a:chExt cx="773113" cy="652463"/>
          </a:xfrm>
          <a:solidFill>
            <a:schemeClr val="bg1"/>
          </a:solidFill>
        </p:grpSpPr>
        <p:sp>
          <p:nvSpPr>
            <p:cNvPr id="23" name="Freeform 93"/>
            <p:cNvSpPr>
              <a:spLocks noEditPoints="1"/>
            </p:cNvSpPr>
            <p:nvPr/>
          </p:nvSpPr>
          <p:spPr bwMode="auto">
            <a:xfrm>
              <a:off x="3827463" y="2378075"/>
              <a:ext cx="762000" cy="487363"/>
            </a:xfrm>
            <a:custGeom>
              <a:avLst/>
              <a:gdLst>
                <a:gd name="T0" fmla="*/ 212 w 3360"/>
                <a:gd name="T1" fmla="*/ 966 h 2150"/>
                <a:gd name="T2" fmla="*/ 205 w 3360"/>
                <a:gd name="T3" fmla="*/ 969 h 2150"/>
                <a:gd name="T4" fmla="*/ 200 w 3360"/>
                <a:gd name="T5" fmla="*/ 974 h 2150"/>
                <a:gd name="T6" fmla="*/ 197 w 3360"/>
                <a:gd name="T7" fmla="*/ 982 h 2150"/>
                <a:gd name="T8" fmla="*/ 289 w 3360"/>
                <a:gd name="T9" fmla="*/ 1911 h 2150"/>
                <a:gd name="T10" fmla="*/ 304 w 3360"/>
                <a:gd name="T11" fmla="*/ 1940 h 2150"/>
                <a:gd name="T12" fmla="*/ 334 w 3360"/>
                <a:gd name="T13" fmla="*/ 1953 h 2150"/>
                <a:gd name="T14" fmla="*/ 1866 w 3360"/>
                <a:gd name="T15" fmla="*/ 1951 h 2150"/>
                <a:gd name="T16" fmla="*/ 1894 w 3360"/>
                <a:gd name="T17" fmla="*/ 1936 h 2150"/>
                <a:gd name="T18" fmla="*/ 1916 w 3360"/>
                <a:gd name="T19" fmla="*/ 1912 h 2150"/>
                <a:gd name="T20" fmla="*/ 2174 w 3360"/>
                <a:gd name="T21" fmla="*/ 968 h 2150"/>
                <a:gd name="T22" fmla="*/ 2172 w 3360"/>
                <a:gd name="T23" fmla="*/ 965 h 2150"/>
                <a:gd name="T24" fmla="*/ 2656 w 3360"/>
                <a:gd name="T25" fmla="*/ 0 h 2150"/>
                <a:gd name="T26" fmla="*/ 3284 w 3360"/>
                <a:gd name="T27" fmla="*/ 3 h 2150"/>
                <a:gd name="T28" fmla="*/ 3323 w 3360"/>
                <a:gd name="T29" fmla="*/ 22 h 2150"/>
                <a:gd name="T30" fmla="*/ 3350 w 3360"/>
                <a:gd name="T31" fmla="*/ 55 h 2150"/>
                <a:gd name="T32" fmla="*/ 3360 w 3360"/>
                <a:gd name="T33" fmla="*/ 99 h 2150"/>
                <a:gd name="T34" fmla="*/ 3350 w 3360"/>
                <a:gd name="T35" fmla="*/ 142 h 2150"/>
                <a:gd name="T36" fmla="*/ 3323 w 3360"/>
                <a:gd name="T37" fmla="*/ 175 h 2150"/>
                <a:gd name="T38" fmla="*/ 3284 w 3360"/>
                <a:gd name="T39" fmla="*/ 195 h 2150"/>
                <a:gd name="T40" fmla="*/ 2656 w 3360"/>
                <a:gd name="T41" fmla="*/ 197 h 2150"/>
                <a:gd name="T42" fmla="*/ 2627 w 3360"/>
                <a:gd name="T43" fmla="*/ 205 h 2150"/>
                <a:gd name="T44" fmla="*/ 2600 w 3360"/>
                <a:gd name="T45" fmla="*/ 226 h 2150"/>
                <a:gd name="T46" fmla="*/ 2584 w 3360"/>
                <a:gd name="T47" fmla="*/ 252 h 2150"/>
                <a:gd name="T48" fmla="*/ 2113 w 3360"/>
                <a:gd name="T49" fmla="*/ 1951 h 2150"/>
                <a:gd name="T50" fmla="*/ 2081 w 3360"/>
                <a:gd name="T51" fmla="*/ 2021 h 2150"/>
                <a:gd name="T52" fmla="*/ 2029 w 3360"/>
                <a:gd name="T53" fmla="*/ 2080 h 2150"/>
                <a:gd name="T54" fmla="*/ 1964 w 3360"/>
                <a:gd name="T55" fmla="*/ 2123 h 2150"/>
                <a:gd name="T56" fmla="*/ 1890 w 3360"/>
                <a:gd name="T57" fmla="*/ 2147 h 2150"/>
                <a:gd name="T58" fmla="*/ 334 w 3360"/>
                <a:gd name="T59" fmla="*/ 2150 h 2150"/>
                <a:gd name="T60" fmla="*/ 263 w 3360"/>
                <a:gd name="T61" fmla="*/ 2139 h 2150"/>
                <a:gd name="T62" fmla="*/ 200 w 3360"/>
                <a:gd name="T63" fmla="*/ 2108 h 2150"/>
                <a:gd name="T64" fmla="*/ 147 w 3360"/>
                <a:gd name="T65" fmla="*/ 2061 h 2150"/>
                <a:gd name="T66" fmla="*/ 110 w 3360"/>
                <a:gd name="T67" fmla="*/ 2000 h 2150"/>
                <a:gd name="T68" fmla="*/ 92 w 3360"/>
                <a:gd name="T69" fmla="*/ 1930 h 2150"/>
                <a:gd name="T70" fmla="*/ 0 w 3360"/>
                <a:gd name="T71" fmla="*/ 976 h 2150"/>
                <a:gd name="T72" fmla="*/ 10 w 3360"/>
                <a:gd name="T73" fmla="*/ 917 h 2150"/>
                <a:gd name="T74" fmla="*/ 37 w 3360"/>
                <a:gd name="T75" fmla="*/ 862 h 2150"/>
                <a:gd name="T76" fmla="*/ 78 w 3360"/>
                <a:gd name="T77" fmla="*/ 818 h 2150"/>
                <a:gd name="T78" fmla="*/ 128 w 3360"/>
                <a:gd name="T79" fmla="*/ 787 h 2150"/>
                <a:gd name="T80" fmla="*/ 187 w 3360"/>
                <a:gd name="T81" fmla="*/ 770 h 2150"/>
                <a:gd name="T82" fmla="*/ 2172 w 3360"/>
                <a:gd name="T83" fmla="*/ 768 h 2150"/>
                <a:gd name="T84" fmla="*/ 2231 w 3360"/>
                <a:gd name="T85" fmla="*/ 776 h 2150"/>
                <a:gd name="T86" fmla="*/ 2408 w 3360"/>
                <a:gd name="T87" fmla="*/ 162 h 2150"/>
                <a:gd name="T88" fmla="*/ 2450 w 3360"/>
                <a:gd name="T89" fmla="*/ 98 h 2150"/>
                <a:gd name="T90" fmla="*/ 2510 w 3360"/>
                <a:gd name="T91" fmla="*/ 46 h 2150"/>
                <a:gd name="T92" fmla="*/ 2581 w 3360"/>
                <a:gd name="T93" fmla="*/ 13 h 2150"/>
                <a:gd name="T94" fmla="*/ 2656 w 3360"/>
                <a:gd name="T95" fmla="*/ 0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360" h="2150">
                  <a:moveTo>
                    <a:pt x="217" y="965"/>
                  </a:moveTo>
                  <a:lnTo>
                    <a:pt x="212" y="966"/>
                  </a:lnTo>
                  <a:lnTo>
                    <a:pt x="208" y="967"/>
                  </a:lnTo>
                  <a:lnTo>
                    <a:pt x="205" y="969"/>
                  </a:lnTo>
                  <a:lnTo>
                    <a:pt x="202" y="971"/>
                  </a:lnTo>
                  <a:lnTo>
                    <a:pt x="200" y="974"/>
                  </a:lnTo>
                  <a:lnTo>
                    <a:pt x="198" y="978"/>
                  </a:lnTo>
                  <a:lnTo>
                    <a:pt x="197" y="982"/>
                  </a:lnTo>
                  <a:lnTo>
                    <a:pt x="198" y="987"/>
                  </a:lnTo>
                  <a:lnTo>
                    <a:pt x="289" y="1911"/>
                  </a:lnTo>
                  <a:lnTo>
                    <a:pt x="293" y="1927"/>
                  </a:lnTo>
                  <a:lnTo>
                    <a:pt x="304" y="1940"/>
                  </a:lnTo>
                  <a:lnTo>
                    <a:pt x="319" y="1950"/>
                  </a:lnTo>
                  <a:lnTo>
                    <a:pt x="334" y="1953"/>
                  </a:lnTo>
                  <a:lnTo>
                    <a:pt x="1852" y="1953"/>
                  </a:lnTo>
                  <a:lnTo>
                    <a:pt x="1866" y="1951"/>
                  </a:lnTo>
                  <a:lnTo>
                    <a:pt x="1881" y="1944"/>
                  </a:lnTo>
                  <a:lnTo>
                    <a:pt x="1894" y="1936"/>
                  </a:lnTo>
                  <a:lnTo>
                    <a:pt x="1907" y="1925"/>
                  </a:lnTo>
                  <a:lnTo>
                    <a:pt x="1916" y="1912"/>
                  </a:lnTo>
                  <a:lnTo>
                    <a:pt x="1922" y="1899"/>
                  </a:lnTo>
                  <a:lnTo>
                    <a:pt x="2174" y="968"/>
                  </a:lnTo>
                  <a:lnTo>
                    <a:pt x="2175" y="965"/>
                  </a:lnTo>
                  <a:lnTo>
                    <a:pt x="2172" y="965"/>
                  </a:lnTo>
                  <a:lnTo>
                    <a:pt x="217" y="965"/>
                  </a:lnTo>
                  <a:close/>
                  <a:moveTo>
                    <a:pt x="2656" y="0"/>
                  </a:moveTo>
                  <a:lnTo>
                    <a:pt x="3262" y="0"/>
                  </a:lnTo>
                  <a:lnTo>
                    <a:pt x="3284" y="3"/>
                  </a:lnTo>
                  <a:lnTo>
                    <a:pt x="3304" y="10"/>
                  </a:lnTo>
                  <a:lnTo>
                    <a:pt x="3323" y="22"/>
                  </a:lnTo>
                  <a:lnTo>
                    <a:pt x="3338" y="37"/>
                  </a:lnTo>
                  <a:lnTo>
                    <a:pt x="3350" y="55"/>
                  </a:lnTo>
                  <a:lnTo>
                    <a:pt x="3357" y="76"/>
                  </a:lnTo>
                  <a:lnTo>
                    <a:pt x="3360" y="99"/>
                  </a:lnTo>
                  <a:lnTo>
                    <a:pt x="3357" y="122"/>
                  </a:lnTo>
                  <a:lnTo>
                    <a:pt x="3350" y="142"/>
                  </a:lnTo>
                  <a:lnTo>
                    <a:pt x="3338" y="160"/>
                  </a:lnTo>
                  <a:lnTo>
                    <a:pt x="3323" y="175"/>
                  </a:lnTo>
                  <a:lnTo>
                    <a:pt x="3304" y="187"/>
                  </a:lnTo>
                  <a:lnTo>
                    <a:pt x="3284" y="195"/>
                  </a:lnTo>
                  <a:lnTo>
                    <a:pt x="3262" y="197"/>
                  </a:lnTo>
                  <a:lnTo>
                    <a:pt x="2656" y="197"/>
                  </a:lnTo>
                  <a:lnTo>
                    <a:pt x="2642" y="199"/>
                  </a:lnTo>
                  <a:lnTo>
                    <a:pt x="2627" y="205"/>
                  </a:lnTo>
                  <a:lnTo>
                    <a:pt x="2613" y="215"/>
                  </a:lnTo>
                  <a:lnTo>
                    <a:pt x="2600" y="226"/>
                  </a:lnTo>
                  <a:lnTo>
                    <a:pt x="2590" y="238"/>
                  </a:lnTo>
                  <a:lnTo>
                    <a:pt x="2584" y="252"/>
                  </a:lnTo>
                  <a:lnTo>
                    <a:pt x="2302" y="1248"/>
                  </a:lnTo>
                  <a:lnTo>
                    <a:pt x="2113" y="1951"/>
                  </a:lnTo>
                  <a:lnTo>
                    <a:pt x="2099" y="1987"/>
                  </a:lnTo>
                  <a:lnTo>
                    <a:pt x="2081" y="2021"/>
                  </a:lnTo>
                  <a:lnTo>
                    <a:pt x="2057" y="2052"/>
                  </a:lnTo>
                  <a:lnTo>
                    <a:pt x="2029" y="2080"/>
                  </a:lnTo>
                  <a:lnTo>
                    <a:pt x="1998" y="2104"/>
                  </a:lnTo>
                  <a:lnTo>
                    <a:pt x="1964" y="2123"/>
                  </a:lnTo>
                  <a:lnTo>
                    <a:pt x="1927" y="2138"/>
                  </a:lnTo>
                  <a:lnTo>
                    <a:pt x="1890" y="2147"/>
                  </a:lnTo>
                  <a:lnTo>
                    <a:pt x="1852" y="2150"/>
                  </a:lnTo>
                  <a:lnTo>
                    <a:pt x="334" y="2150"/>
                  </a:lnTo>
                  <a:lnTo>
                    <a:pt x="298" y="2147"/>
                  </a:lnTo>
                  <a:lnTo>
                    <a:pt x="263" y="2139"/>
                  </a:lnTo>
                  <a:lnTo>
                    <a:pt x="230" y="2125"/>
                  </a:lnTo>
                  <a:lnTo>
                    <a:pt x="200" y="2108"/>
                  </a:lnTo>
                  <a:lnTo>
                    <a:pt x="172" y="2086"/>
                  </a:lnTo>
                  <a:lnTo>
                    <a:pt x="147" y="2061"/>
                  </a:lnTo>
                  <a:lnTo>
                    <a:pt x="126" y="2032"/>
                  </a:lnTo>
                  <a:lnTo>
                    <a:pt x="110" y="2000"/>
                  </a:lnTo>
                  <a:lnTo>
                    <a:pt x="98" y="1966"/>
                  </a:lnTo>
                  <a:lnTo>
                    <a:pt x="92" y="1930"/>
                  </a:lnTo>
                  <a:lnTo>
                    <a:pt x="1" y="1007"/>
                  </a:lnTo>
                  <a:lnTo>
                    <a:pt x="0" y="976"/>
                  </a:lnTo>
                  <a:lnTo>
                    <a:pt x="3" y="946"/>
                  </a:lnTo>
                  <a:lnTo>
                    <a:pt x="10" y="917"/>
                  </a:lnTo>
                  <a:lnTo>
                    <a:pt x="22" y="889"/>
                  </a:lnTo>
                  <a:lnTo>
                    <a:pt x="37" y="862"/>
                  </a:lnTo>
                  <a:lnTo>
                    <a:pt x="56" y="838"/>
                  </a:lnTo>
                  <a:lnTo>
                    <a:pt x="78" y="818"/>
                  </a:lnTo>
                  <a:lnTo>
                    <a:pt x="101" y="800"/>
                  </a:lnTo>
                  <a:lnTo>
                    <a:pt x="128" y="787"/>
                  </a:lnTo>
                  <a:lnTo>
                    <a:pt x="157" y="776"/>
                  </a:lnTo>
                  <a:lnTo>
                    <a:pt x="187" y="770"/>
                  </a:lnTo>
                  <a:lnTo>
                    <a:pt x="217" y="768"/>
                  </a:lnTo>
                  <a:lnTo>
                    <a:pt x="2172" y="768"/>
                  </a:lnTo>
                  <a:lnTo>
                    <a:pt x="2202" y="770"/>
                  </a:lnTo>
                  <a:lnTo>
                    <a:pt x="2231" y="776"/>
                  </a:lnTo>
                  <a:lnTo>
                    <a:pt x="2394" y="198"/>
                  </a:lnTo>
                  <a:lnTo>
                    <a:pt x="2408" y="162"/>
                  </a:lnTo>
                  <a:lnTo>
                    <a:pt x="2426" y="129"/>
                  </a:lnTo>
                  <a:lnTo>
                    <a:pt x="2450" y="98"/>
                  </a:lnTo>
                  <a:lnTo>
                    <a:pt x="2478" y="70"/>
                  </a:lnTo>
                  <a:lnTo>
                    <a:pt x="2510" y="46"/>
                  </a:lnTo>
                  <a:lnTo>
                    <a:pt x="2544" y="26"/>
                  </a:lnTo>
                  <a:lnTo>
                    <a:pt x="2581" y="13"/>
                  </a:lnTo>
                  <a:lnTo>
                    <a:pt x="2618" y="4"/>
                  </a:lnTo>
                  <a:lnTo>
                    <a:pt x="2656" y="0"/>
                  </a:lnTo>
                  <a:close/>
                </a:path>
              </a:pathLst>
            </a:custGeom>
            <a:grpFill/>
            <a:ln w="0">
              <a:noFill/>
              <a:prstDash val="solid"/>
              <a:round/>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24" name="Freeform 94"/>
            <p:cNvSpPr>
              <a:spLocks noEditPoints="1"/>
            </p:cNvSpPr>
            <p:nvPr/>
          </p:nvSpPr>
          <p:spPr bwMode="auto">
            <a:xfrm>
              <a:off x="3898901" y="2890838"/>
              <a:ext cx="139700" cy="139700"/>
            </a:xfrm>
            <a:custGeom>
              <a:avLst/>
              <a:gdLst>
                <a:gd name="T0" fmla="*/ 281 w 613"/>
                <a:gd name="T1" fmla="*/ 200 h 612"/>
                <a:gd name="T2" fmla="*/ 238 w 613"/>
                <a:gd name="T3" fmla="*/ 221 h 612"/>
                <a:gd name="T4" fmla="*/ 208 w 613"/>
                <a:gd name="T5" fmla="*/ 259 h 612"/>
                <a:gd name="T6" fmla="*/ 196 w 613"/>
                <a:gd name="T7" fmla="*/ 306 h 612"/>
                <a:gd name="T8" fmla="*/ 208 w 613"/>
                <a:gd name="T9" fmla="*/ 355 h 612"/>
                <a:gd name="T10" fmla="*/ 238 w 613"/>
                <a:gd name="T11" fmla="*/ 392 h 612"/>
                <a:gd name="T12" fmla="*/ 281 w 613"/>
                <a:gd name="T13" fmla="*/ 413 h 612"/>
                <a:gd name="T14" fmla="*/ 331 w 613"/>
                <a:gd name="T15" fmla="*/ 413 h 612"/>
                <a:gd name="T16" fmla="*/ 374 w 613"/>
                <a:gd name="T17" fmla="*/ 392 h 612"/>
                <a:gd name="T18" fmla="*/ 404 w 613"/>
                <a:gd name="T19" fmla="*/ 355 h 612"/>
                <a:gd name="T20" fmla="*/ 416 w 613"/>
                <a:gd name="T21" fmla="*/ 306 h 612"/>
                <a:gd name="T22" fmla="*/ 404 w 613"/>
                <a:gd name="T23" fmla="*/ 259 h 612"/>
                <a:gd name="T24" fmla="*/ 374 w 613"/>
                <a:gd name="T25" fmla="*/ 221 h 612"/>
                <a:gd name="T26" fmla="*/ 331 w 613"/>
                <a:gd name="T27" fmla="*/ 200 h 612"/>
                <a:gd name="T28" fmla="*/ 306 w 613"/>
                <a:gd name="T29" fmla="*/ 0 h 612"/>
                <a:gd name="T30" fmla="*/ 388 w 613"/>
                <a:gd name="T31" fmla="*/ 11 h 612"/>
                <a:gd name="T32" fmla="*/ 460 w 613"/>
                <a:gd name="T33" fmla="*/ 42 h 612"/>
                <a:gd name="T34" fmla="*/ 522 w 613"/>
                <a:gd name="T35" fmla="*/ 90 h 612"/>
                <a:gd name="T36" fmla="*/ 571 w 613"/>
                <a:gd name="T37" fmla="*/ 152 h 612"/>
                <a:gd name="T38" fmla="*/ 602 w 613"/>
                <a:gd name="T39" fmla="*/ 226 h 612"/>
                <a:gd name="T40" fmla="*/ 613 w 613"/>
                <a:gd name="T41" fmla="*/ 306 h 612"/>
                <a:gd name="T42" fmla="*/ 602 w 613"/>
                <a:gd name="T43" fmla="*/ 388 h 612"/>
                <a:gd name="T44" fmla="*/ 571 w 613"/>
                <a:gd name="T45" fmla="*/ 460 h 612"/>
                <a:gd name="T46" fmla="*/ 522 w 613"/>
                <a:gd name="T47" fmla="*/ 522 h 612"/>
                <a:gd name="T48" fmla="*/ 460 w 613"/>
                <a:gd name="T49" fmla="*/ 571 h 612"/>
                <a:gd name="T50" fmla="*/ 388 w 613"/>
                <a:gd name="T51" fmla="*/ 602 h 612"/>
                <a:gd name="T52" fmla="*/ 306 w 613"/>
                <a:gd name="T53" fmla="*/ 612 h 612"/>
                <a:gd name="T54" fmla="*/ 224 w 613"/>
                <a:gd name="T55" fmla="*/ 602 h 612"/>
                <a:gd name="T56" fmla="*/ 152 w 613"/>
                <a:gd name="T57" fmla="*/ 571 h 612"/>
                <a:gd name="T58" fmla="*/ 90 w 613"/>
                <a:gd name="T59" fmla="*/ 522 h 612"/>
                <a:gd name="T60" fmla="*/ 41 w 613"/>
                <a:gd name="T61" fmla="*/ 460 h 612"/>
                <a:gd name="T62" fmla="*/ 11 w 613"/>
                <a:gd name="T63" fmla="*/ 388 h 612"/>
                <a:gd name="T64" fmla="*/ 0 w 613"/>
                <a:gd name="T65" fmla="*/ 306 h 612"/>
                <a:gd name="T66" fmla="*/ 11 w 613"/>
                <a:gd name="T67" fmla="*/ 226 h 612"/>
                <a:gd name="T68" fmla="*/ 41 w 613"/>
                <a:gd name="T69" fmla="*/ 152 h 612"/>
                <a:gd name="T70" fmla="*/ 90 w 613"/>
                <a:gd name="T71" fmla="*/ 90 h 612"/>
                <a:gd name="T72" fmla="*/ 152 w 613"/>
                <a:gd name="T73" fmla="*/ 42 h 612"/>
                <a:gd name="T74" fmla="*/ 224 w 613"/>
                <a:gd name="T75" fmla="*/ 11 h 612"/>
                <a:gd name="T76" fmla="*/ 306 w 613"/>
                <a:gd name="T77" fmla="*/ 0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13" h="612">
                  <a:moveTo>
                    <a:pt x="306" y="197"/>
                  </a:moveTo>
                  <a:lnTo>
                    <a:pt x="281" y="200"/>
                  </a:lnTo>
                  <a:lnTo>
                    <a:pt x="259" y="208"/>
                  </a:lnTo>
                  <a:lnTo>
                    <a:pt x="238" y="221"/>
                  </a:lnTo>
                  <a:lnTo>
                    <a:pt x="221" y="238"/>
                  </a:lnTo>
                  <a:lnTo>
                    <a:pt x="208" y="259"/>
                  </a:lnTo>
                  <a:lnTo>
                    <a:pt x="200" y="281"/>
                  </a:lnTo>
                  <a:lnTo>
                    <a:pt x="196" y="306"/>
                  </a:lnTo>
                  <a:lnTo>
                    <a:pt x="200" y="331"/>
                  </a:lnTo>
                  <a:lnTo>
                    <a:pt x="208" y="355"/>
                  </a:lnTo>
                  <a:lnTo>
                    <a:pt x="221" y="375"/>
                  </a:lnTo>
                  <a:lnTo>
                    <a:pt x="238" y="392"/>
                  </a:lnTo>
                  <a:lnTo>
                    <a:pt x="259" y="405"/>
                  </a:lnTo>
                  <a:lnTo>
                    <a:pt x="281" y="413"/>
                  </a:lnTo>
                  <a:lnTo>
                    <a:pt x="306" y="416"/>
                  </a:lnTo>
                  <a:lnTo>
                    <a:pt x="331" y="413"/>
                  </a:lnTo>
                  <a:lnTo>
                    <a:pt x="355" y="405"/>
                  </a:lnTo>
                  <a:lnTo>
                    <a:pt x="374" y="392"/>
                  </a:lnTo>
                  <a:lnTo>
                    <a:pt x="392" y="375"/>
                  </a:lnTo>
                  <a:lnTo>
                    <a:pt x="404" y="355"/>
                  </a:lnTo>
                  <a:lnTo>
                    <a:pt x="413" y="331"/>
                  </a:lnTo>
                  <a:lnTo>
                    <a:pt x="416" y="306"/>
                  </a:lnTo>
                  <a:lnTo>
                    <a:pt x="413" y="281"/>
                  </a:lnTo>
                  <a:lnTo>
                    <a:pt x="404" y="259"/>
                  </a:lnTo>
                  <a:lnTo>
                    <a:pt x="392" y="238"/>
                  </a:lnTo>
                  <a:lnTo>
                    <a:pt x="374" y="221"/>
                  </a:lnTo>
                  <a:lnTo>
                    <a:pt x="355" y="208"/>
                  </a:lnTo>
                  <a:lnTo>
                    <a:pt x="331" y="200"/>
                  </a:lnTo>
                  <a:lnTo>
                    <a:pt x="306" y="197"/>
                  </a:lnTo>
                  <a:close/>
                  <a:moveTo>
                    <a:pt x="306" y="0"/>
                  </a:moveTo>
                  <a:lnTo>
                    <a:pt x="348" y="3"/>
                  </a:lnTo>
                  <a:lnTo>
                    <a:pt x="388" y="11"/>
                  </a:lnTo>
                  <a:lnTo>
                    <a:pt x="425" y="24"/>
                  </a:lnTo>
                  <a:lnTo>
                    <a:pt x="460" y="42"/>
                  </a:lnTo>
                  <a:lnTo>
                    <a:pt x="493" y="64"/>
                  </a:lnTo>
                  <a:lnTo>
                    <a:pt x="522" y="90"/>
                  </a:lnTo>
                  <a:lnTo>
                    <a:pt x="548" y="119"/>
                  </a:lnTo>
                  <a:lnTo>
                    <a:pt x="571" y="152"/>
                  </a:lnTo>
                  <a:lnTo>
                    <a:pt x="589" y="187"/>
                  </a:lnTo>
                  <a:lnTo>
                    <a:pt x="602" y="226"/>
                  </a:lnTo>
                  <a:lnTo>
                    <a:pt x="609" y="265"/>
                  </a:lnTo>
                  <a:lnTo>
                    <a:pt x="613" y="306"/>
                  </a:lnTo>
                  <a:lnTo>
                    <a:pt x="609" y="348"/>
                  </a:lnTo>
                  <a:lnTo>
                    <a:pt x="602" y="388"/>
                  </a:lnTo>
                  <a:lnTo>
                    <a:pt x="589" y="425"/>
                  </a:lnTo>
                  <a:lnTo>
                    <a:pt x="571" y="460"/>
                  </a:lnTo>
                  <a:lnTo>
                    <a:pt x="548" y="493"/>
                  </a:lnTo>
                  <a:lnTo>
                    <a:pt x="522" y="522"/>
                  </a:lnTo>
                  <a:lnTo>
                    <a:pt x="493" y="548"/>
                  </a:lnTo>
                  <a:lnTo>
                    <a:pt x="460" y="571"/>
                  </a:lnTo>
                  <a:lnTo>
                    <a:pt x="425" y="589"/>
                  </a:lnTo>
                  <a:lnTo>
                    <a:pt x="388" y="602"/>
                  </a:lnTo>
                  <a:lnTo>
                    <a:pt x="348" y="609"/>
                  </a:lnTo>
                  <a:lnTo>
                    <a:pt x="306" y="612"/>
                  </a:lnTo>
                  <a:lnTo>
                    <a:pt x="265" y="609"/>
                  </a:lnTo>
                  <a:lnTo>
                    <a:pt x="224" y="602"/>
                  </a:lnTo>
                  <a:lnTo>
                    <a:pt x="187" y="589"/>
                  </a:lnTo>
                  <a:lnTo>
                    <a:pt x="152" y="571"/>
                  </a:lnTo>
                  <a:lnTo>
                    <a:pt x="119" y="548"/>
                  </a:lnTo>
                  <a:lnTo>
                    <a:pt x="90" y="522"/>
                  </a:lnTo>
                  <a:lnTo>
                    <a:pt x="64" y="493"/>
                  </a:lnTo>
                  <a:lnTo>
                    <a:pt x="41" y="460"/>
                  </a:lnTo>
                  <a:lnTo>
                    <a:pt x="24" y="425"/>
                  </a:lnTo>
                  <a:lnTo>
                    <a:pt x="11" y="388"/>
                  </a:lnTo>
                  <a:lnTo>
                    <a:pt x="3" y="348"/>
                  </a:lnTo>
                  <a:lnTo>
                    <a:pt x="0" y="306"/>
                  </a:lnTo>
                  <a:lnTo>
                    <a:pt x="3" y="265"/>
                  </a:lnTo>
                  <a:lnTo>
                    <a:pt x="11" y="226"/>
                  </a:lnTo>
                  <a:lnTo>
                    <a:pt x="24" y="187"/>
                  </a:lnTo>
                  <a:lnTo>
                    <a:pt x="41" y="152"/>
                  </a:lnTo>
                  <a:lnTo>
                    <a:pt x="64" y="119"/>
                  </a:lnTo>
                  <a:lnTo>
                    <a:pt x="90" y="90"/>
                  </a:lnTo>
                  <a:lnTo>
                    <a:pt x="119" y="64"/>
                  </a:lnTo>
                  <a:lnTo>
                    <a:pt x="152" y="42"/>
                  </a:lnTo>
                  <a:lnTo>
                    <a:pt x="187" y="24"/>
                  </a:lnTo>
                  <a:lnTo>
                    <a:pt x="224" y="11"/>
                  </a:lnTo>
                  <a:lnTo>
                    <a:pt x="265" y="3"/>
                  </a:lnTo>
                  <a:lnTo>
                    <a:pt x="306" y="0"/>
                  </a:lnTo>
                  <a:close/>
                </a:path>
              </a:pathLst>
            </a:custGeom>
            <a:grpFill/>
            <a:ln w="0">
              <a:noFill/>
              <a:prstDash val="solid"/>
              <a:round/>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25" name="Freeform 95"/>
            <p:cNvSpPr>
              <a:spLocks noEditPoints="1"/>
            </p:cNvSpPr>
            <p:nvPr/>
          </p:nvSpPr>
          <p:spPr bwMode="auto">
            <a:xfrm>
              <a:off x="4119563" y="2890838"/>
              <a:ext cx="139700" cy="139700"/>
            </a:xfrm>
            <a:custGeom>
              <a:avLst/>
              <a:gdLst>
                <a:gd name="T0" fmla="*/ 281 w 613"/>
                <a:gd name="T1" fmla="*/ 200 h 612"/>
                <a:gd name="T2" fmla="*/ 238 w 613"/>
                <a:gd name="T3" fmla="*/ 221 h 612"/>
                <a:gd name="T4" fmla="*/ 208 w 613"/>
                <a:gd name="T5" fmla="*/ 259 h 612"/>
                <a:gd name="T6" fmla="*/ 196 w 613"/>
                <a:gd name="T7" fmla="*/ 306 h 612"/>
                <a:gd name="T8" fmla="*/ 208 w 613"/>
                <a:gd name="T9" fmla="*/ 355 h 612"/>
                <a:gd name="T10" fmla="*/ 238 w 613"/>
                <a:gd name="T11" fmla="*/ 392 h 612"/>
                <a:gd name="T12" fmla="*/ 281 w 613"/>
                <a:gd name="T13" fmla="*/ 413 h 612"/>
                <a:gd name="T14" fmla="*/ 331 w 613"/>
                <a:gd name="T15" fmla="*/ 413 h 612"/>
                <a:gd name="T16" fmla="*/ 374 w 613"/>
                <a:gd name="T17" fmla="*/ 392 h 612"/>
                <a:gd name="T18" fmla="*/ 404 w 613"/>
                <a:gd name="T19" fmla="*/ 355 h 612"/>
                <a:gd name="T20" fmla="*/ 416 w 613"/>
                <a:gd name="T21" fmla="*/ 306 h 612"/>
                <a:gd name="T22" fmla="*/ 404 w 613"/>
                <a:gd name="T23" fmla="*/ 259 h 612"/>
                <a:gd name="T24" fmla="*/ 374 w 613"/>
                <a:gd name="T25" fmla="*/ 221 h 612"/>
                <a:gd name="T26" fmla="*/ 331 w 613"/>
                <a:gd name="T27" fmla="*/ 200 h 612"/>
                <a:gd name="T28" fmla="*/ 306 w 613"/>
                <a:gd name="T29" fmla="*/ 0 h 612"/>
                <a:gd name="T30" fmla="*/ 388 w 613"/>
                <a:gd name="T31" fmla="*/ 11 h 612"/>
                <a:gd name="T32" fmla="*/ 460 w 613"/>
                <a:gd name="T33" fmla="*/ 42 h 612"/>
                <a:gd name="T34" fmla="*/ 522 w 613"/>
                <a:gd name="T35" fmla="*/ 90 h 612"/>
                <a:gd name="T36" fmla="*/ 571 w 613"/>
                <a:gd name="T37" fmla="*/ 152 h 612"/>
                <a:gd name="T38" fmla="*/ 601 w 613"/>
                <a:gd name="T39" fmla="*/ 226 h 612"/>
                <a:gd name="T40" fmla="*/ 613 w 613"/>
                <a:gd name="T41" fmla="*/ 306 h 612"/>
                <a:gd name="T42" fmla="*/ 601 w 613"/>
                <a:gd name="T43" fmla="*/ 388 h 612"/>
                <a:gd name="T44" fmla="*/ 571 w 613"/>
                <a:gd name="T45" fmla="*/ 460 h 612"/>
                <a:gd name="T46" fmla="*/ 522 w 613"/>
                <a:gd name="T47" fmla="*/ 522 h 612"/>
                <a:gd name="T48" fmla="*/ 460 w 613"/>
                <a:gd name="T49" fmla="*/ 571 h 612"/>
                <a:gd name="T50" fmla="*/ 388 w 613"/>
                <a:gd name="T51" fmla="*/ 602 h 612"/>
                <a:gd name="T52" fmla="*/ 306 w 613"/>
                <a:gd name="T53" fmla="*/ 612 h 612"/>
                <a:gd name="T54" fmla="*/ 224 w 613"/>
                <a:gd name="T55" fmla="*/ 602 h 612"/>
                <a:gd name="T56" fmla="*/ 152 w 613"/>
                <a:gd name="T57" fmla="*/ 571 h 612"/>
                <a:gd name="T58" fmla="*/ 90 w 613"/>
                <a:gd name="T59" fmla="*/ 522 h 612"/>
                <a:gd name="T60" fmla="*/ 41 w 613"/>
                <a:gd name="T61" fmla="*/ 460 h 612"/>
                <a:gd name="T62" fmla="*/ 10 w 613"/>
                <a:gd name="T63" fmla="*/ 388 h 612"/>
                <a:gd name="T64" fmla="*/ 0 w 613"/>
                <a:gd name="T65" fmla="*/ 306 h 612"/>
                <a:gd name="T66" fmla="*/ 10 w 613"/>
                <a:gd name="T67" fmla="*/ 226 h 612"/>
                <a:gd name="T68" fmla="*/ 41 w 613"/>
                <a:gd name="T69" fmla="*/ 152 h 612"/>
                <a:gd name="T70" fmla="*/ 90 w 613"/>
                <a:gd name="T71" fmla="*/ 90 h 612"/>
                <a:gd name="T72" fmla="*/ 152 w 613"/>
                <a:gd name="T73" fmla="*/ 42 h 612"/>
                <a:gd name="T74" fmla="*/ 224 w 613"/>
                <a:gd name="T75" fmla="*/ 11 h 612"/>
                <a:gd name="T76" fmla="*/ 306 w 613"/>
                <a:gd name="T77" fmla="*/ 0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13" h="612">
                  <a:moveTo>
                    <a:pt x="306" y="197"/>
                  </a:moveTo>
                  <a:lnTo>
                    <a:pt x="281" y="200"/>
                  </a:lnTo>
                  <a:lnTo>
                    <a:pt x="257" y="208"/>
                  </a:lnTo>
                  <a:lnTo>
                    <a:pt x="238" y="221"/>
                  </a:lnTo>
                  <a:lnTo>
                    <a:pt x="220" y="238"/>
                  </a:lnTo>
                  <a:lnTo>
                    <a:pt x="208" y="259"/>
                  </a:lnTo>
                  <a:lnTo>
                    <a:pt x="200" y="281"/>
                  </a:lnTo>
                  <a:lnTo>
                    <a:pt x="196" y="306"/>
                  </a:lnTo>
                  <a:lnTo>
                    <a:pt x="200" y="331"/>
                  </a:lnTo>
                  <a:lnTo>
                    <a:pt x="208" y="355"/>
                  </a:lnTo>
                  <a:lnTo>
                    <a:pt x="220" y="375"/>
                  </a:lnTo>
                  <a:lnTo>
                    <a:pt x="238" y="392"/>
                  </a:lnTo>
                  <a:lnTo>
                    <a:pt x="257" y="405"/>
                  </a:lnTo>
                  <a:lnTo>
                    <a:pt x="281" y="413"/>
                  </a:lnTo>
                  <a:lnTo>
                    <a:pt x="306" y="416"/>
                  </a:lnTo>
                  <a:lnTo>
                    <a:pt x="331" y="413"/>
                  </a:lnTo>
                  <a:lnTo>
                    <a:pt x="354" y="405"/>
                  </a:lnTo>
                  <a:lnTo>
                    <a:pt x="374" y="392"/>
                  </a:lnTo>
                  <a:lnTo>
                    <a:pt x="391" y="375"/>
                  </a:lnTo>
                  <a:lnTo>
                    <a:pt x="404" y="355"/>
                  </a:lnTo>
                  <a:lnTo>
                    <a:pt x="413" y="331"/>
                  </a:lnTo>
                  <a:lnTo>
                    <a:pt x="416" y="306"/>
                  </a:lnTo>
                  <a:lnTo>
                    <a:pt x="413" y="281"/>
                  </a:lnTo>
                  <a:lnTo>
                    <a:pt x="404" y="259"/>
                  </a:lnTo>
                  <a:lnTo>
                    <a:pt x="391" y="238"/>
                  </a:lnTo>
                  <a:lnTo>
                    <a:pt x="374" y="221"/>
                  </a:lnTo>
                  <a:lnTo>
                    <a:pt x="354" y="208"/>
                  </a:lnTo>
                  <a:lnTo>
                    <a:pt x="331" y="200"/>
                  </a:lnTo>
                  <a:lnTo>
                    <a:pt x="306" y="197"/>
                  </a:lnTo>
                  <a:close/>
                  <a:moveTo>
                    <a:pt x="306" y="0"/>
                  </a:moveTo>
                  <a:lnTo>
                    <a:pt x="348" y="3"/>
                  </a:lnTo>
                  <a:lnTo>
                    <a:pt x="388" y="11"/>
                  </a:lnTo>
                  <a:lnTo>
                    <a:pt x="425" y="24"/>
                  </a:lnTo>
                  <a:lnTo>
                    <a:pt x="460" y="42"/>
                  </a:lnTo>
                  <a:lnTo>
                    <a:pt x="493" y="64"/>
                  </a:lnTo>
                  <a:lnTo>
                    <a:pt x="522" y="90"/>
                  </a:lnTo>
                  <a:lnTo>
                    <a:pt x="548" y="119"/>
                  </a:lnTo>
                  <a:lnTo>
                    <a:pt x="571" y="152"/>
                  </a:lnTo>
                  <a:lnTo>
                    <a:pt x="589" y="187"/>
                  </a:lnTo>
                  <a:lnTo>
                    <a:pt x="601" y="226"/>
                  </a:lnTo>
                  <a:lnTo>
                    <a:pt x="609" y="265"/>
                  </a:lnTo>
                  <a:lnTo>
                    <a:pt x="613" y="306"/>
                  </a:lnTo>
                  <a:lnTo>
                    <a:pt x="609" y="348"/>
                  </a:lnTo>
                  <a:lnTo>
                    <a:pt x="601" y="388"/>
                  </a:lnTo>
                  <a:lnTo>
                    <a:pt x="589" y="425"/>
                  </a:lnTo>
                  <a:lnTo>
                    <a:pt x="571" y="460"/>
                  </a:lnTo>
                  <a:lnTo>
                    <a:pt x="548" y="493"/>
                  </a:lnTo>
                  <a:lnTo>
                    <a:pt x="522" y="522"/>
                  </a:lnTo>
                  <a:lnTo>
                    <a:pt x="493" y="548"/>
                  </a:lnTo>
                  <a:lnTo>
                    <a:pt x="460" y="571"/>
                  </a:lnTo>
                  <a:lnTo>
                    <a:pt x="425" y="589"/>
                  </a:lnTo>
                  <a:lnTo>
                    <a:pt x="388" y="602"/>
                  </a:lnTo>
                  <a:lnTo>
                    <a:pt x="348" y="609"/>
                  </a:lnTo>
                  <a:lnTo>
                    <a:pt x="306" y="612"/>
                  </a:lnTo>
                  <a:lnTo>
                    <a:pt x="265" y="609"/>
                  </a:lnTo>
                  <a:lnTo>
                    <a:pt x="224" y="602"/>
                  </a:lnTo>
                  <a:lnTo>
                    <a:pt x="187" y="589"/>
                  </a:lnTo>
                  <a:lnTo>
                    <a:pt x="152" y="571"/>
                  </a:lnTo>
                  <a:lnTo>
                    <a:pt x="119" y="548"/>
                  </a:lnTo>
                  <a:lnTo>
                    <a:pt x="90" y="522"/>
                  </a:lnTo>
                  <a:lnTo>
                    <a:pt x="64" y="493"/>
                  </a:lnTo>
                  <a:lnTo>
                    <a:pt x="41" y="460"/>
                  </a:lnTo>
                  <a:lnTo>
                    <a:pt x="24" y="425"/>
                  </a:lnTo>
                  <a:lnTo>
                    <a:pt x="10" y="388"/>
                  </a:lnTo>
                  <a:lnTo>
                    <a:pt x="3" y="348"/>
                  </a:lnTo>
                  <a:lnTo>
                    <a:pt x="0" y="306"/>
                  </a:lnTo>
                  <a:lnTo>
                    <a:pt x="3" y="265"/>
                  </a:lnTo>
                  <a:lnTo>
                    <a:pt x="10" y="226"/>
                  </a:lnTo>
                  <a:lnTo>
                    <a:pt x="24" y="187"/>
                  </a:lnTo>
                  <a:lnTo>
                    <a:pt x="41" y="152"/>
                  </a:lnTo>
                  <a:lnTo>
                    <a:pt x="64" y="119"/>
                  </a:lnTo>
                  <a:lnTo>
                    <a:pt x="90" y="90"/>
                  </a:lnTo>
                  <a:lnTo>
                    <a:pt x="119" y="64"/>
                  </a:lnTo>
                  <a:lnTo>
                    <a:pt x="152" y="42"/>
                  </a:lnTo>
                  <a:lnTo>
                    <a:pt x="187" y="24"/>
                  </a:lnTo>
                  <a:lnTo>
                    <a:pt x="224" y="11"/>
                  </a:lnTo>
                  <a:lnTo>
                    <a:pt x="265" y="3"/>
                  </a:lnTo>
                  <a:lnTo>
                    <a:pt x="306" y="0"/>
                  </a:lnTo>
                  <a:close/>
                </a:path>
              </a:pathLst>
            </a:custGeom>
            <a:grpFill/>
            <a:ln w="0">
              <a:noFill/>
              <a:prstDash val="solid"/>
              <a:round/>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26" name="Freeform 96"/>
            <p:cNvSpPr/>
            <p:nvPr/>
          </p:nvSpPr>
          <p:spPr bwMode="auto">
            <a:xfrm>
              <a:off x="4410076" y="2559050"/>
              <a:ext cx="190500" cy="30163"/>
            </a:xfrm>
            <a:custGeom>
              <a:avLst/>
              <a:gdLst>
                <a:gd name="T0" fmla="*/ 66 w 843"/>
                <a:gd name="T1" fmla="*/ 0 h 132"/>
                <a:gd name="T2" fmla="*/ 778 w 843"/>
                <a:gd name="T3" fmla="*/ 0 h 132"/>
                <a:gd name="T4" fmla="*/ 795 w 843"/>
                <a:gd name="T5" fmla="*/ 2 h 132"/>
                <a:gd name="T6" fmla="*/ 811 w 843"/>
                <a:gd name="T7" fmla="*/ 8 h 132"/>
                <a:gd name="T8" fmla="*/ 824 w 843"/>
                <a:gd name="T9" fmla="*/ 19 h 132"/>
                <a:gd name="T10" fmla="*/ 834 w 843"/>
                <a:gd name="T11" fmla="*/ 32 h 132"/>
                <a:gd name="T12" fmla="*/ 841 w 843"/>
                <a:gd name="T13" fmla="*/ 48 h 132"/>
                <a:gd name="T14" fmla="*/ 843 w 843"/>
                <a:gd name="T15" fmla="*/ 65 h 132"/>
                <a:gd name="T16" fmla="*/ 841 w 843"/>
                <a:gd name="T17" fmla="*/ 83 h 132"/>
                <a:gd name="T18" fmla="*/ 834 w 843"/>
                <a:gd name="T19" fmla="*/ 99 h 132"/>
                <a:gd name="T20" fmla="*/ 824 w 843"/>
                <a:gd name="T21" fmla="*/ 112 h 132"/>
                <a:gd name="T22" fmla="*/ 811 w 843"/>
                <a:gd name="T23" fmla="*/ 122 h 132"/>
                <a:gd name="T24" fmla="*/ 795 w 843"/>
                <a:gd name="T25" fmla="*/ 129 h 132"/>
                <a:gd name="T26" fmla="*/ 778 w 843"/>
                <a:gd name="T27" fmla="*/ 132 h 132"/>
                <a:gd name="T28" fmla="*/ 66 w 843"/>
                <a:gd name="T29" fmla="*/ 132 h 132"/>
                <a:gd name="T30" fmla="*/ 49 w 843"/>
                <a:gd name="T31" fmla="*/ 129 h 132"/>
                <a:gd name="T32" fmla="*/ 33 w 843"/>
                <a:gd name="T33" fmla="*/ 122 h 132"/>
                <a:gd name="T34" fmla="*/ 20 w 843"/>
                <a:gd name="T35" fmla="*/ 112 h 132"/>
                <a:gd name="T36" fmla="*/ 9 w 843"/>
                <a:gd name="T37" fmla="*/ 99 h 132"/>
                <a:gd name="T38" fmla="*/ 3 w 843"/>
                <a:gd name="T39" fmla="*/ 83 h 132"/>
                <a:gd name="T40" fmla="*/ 0 w 843"/>
                <a:gd name="T41" fmla="*/ 65 h 132"/>
                <a:gd name="T42" fmla="*/ 3 w 843"/>
                <a:gd name="T43" fmla="*/ 48 h 132"/>
                <a:gd name="T44" fmla="*/ 9 w 843"/>
                <a:gd name="T45" fmla="*/ 32 h 132"/>
                <a:gd name="T46" fmla="*/ 20 w 843"/>
                <a:gd name="T47" fmla="*/ 19 h 132"/>
                <a:gd name="T48" fmla="*/ 33 w 843"/>
                <a:gd name="T49" fmla="*/ 8 h 132"/>
                <a:gd name="T50" fmla="*/ 49 w 843"/>
                <a:gd name="T51" fmla="*/ 2 h 132"/>
                <a:gd name="T52" fmla="*/ 66 w 843"/>
                <a:gd name="T5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43" h="132">
                  <a:moveTo>
                    <a:pt x="66" y="0"/>
                  </a:moveTo>
                  <a:lnTo>
                    <a:pt x="778" y="0"/>
                  </a:lnTo>
                  <a:lnTo>
                    <a:pt x="795" y="2"/>
                  </a:lnTo>
                  <a:lnTo>
                    <a:pt x="811" y="8"/>
                  </a:lnTo>
                  <a:lnTo>
                    <a:pt x="824" y="19"/>
                  </a:lnTo>
                  <a:lnTo>
                    <a:pt x="834" y="32"/>
                  </a:lnTo>
                  <a:lnTo>
                    <a:pt x="841" y="48"/>
                  </a:lnTo>
                  <a:lnTo>
                    <a:pt x="843" y="65"/>
                  </a:lnTo>
                  <a:lnTo>
                    <a:pt x="841" y="83"/>
                  </a:lnTo>
                  <a:lnTo>
                    <a:pt x="834" y="99"/>
                  </a:lnTo>
                  <a:lnTo>
                    <a:pt x="824" y="112"/>
                  </a:lnTo>
                  <a:lnTo>
                    <a:pt x="811" y="122"/>
                  </a:lnTo>
                  <a:lnTo>
                    <a:pt x="795" y="129"/>
                  </a:lnTo>
                  <a:lnTo>
                    <a:pt x="778" y="132"/>
                  </a:lnTo>
                  <a:lnTo>
                    <a:pt x="66" y="132"/>
                  </a:lnTo>
                  <a:lnTo>
                    <a:pt x="49" y="129"/>
                  </a:lnTo>
                  <a:lnTo>
                    <a:pt x="33" y="122"/>
                  </a:lnTo>
                  <a:lnTo>
                    <a:pt x="20" y="112"/>
                  </a:lnTo>
                  <a:lnTo>
                    <a:pt x="9" y="99"/>
                  </a:lnTo>
                  <a:lnTo>
                    <a:pt x="3" y="83"/>
                  </a:lnTo>
                  <a:lnTo>
                    <a:pt x="0" y="65"/>
                  </a:lnTo>
                  <a:lnTo>
                    <a:pt x="3" y="48"/>
                  </a:lnTo>
                  <a:lnTo>
                    <a:pt x="9" y="32"/>
                  </a:lnTo>
                  <a:lnTo>
                    <a:pt x="20" y="19"/>
                  </a:lnTo>
                  <a:lnTo>
                    <a:pt x="33" y="8"/>
                  </a:lnTo>
                  <a:lnTo>
                    <a:pt x="49" y="2"/>
                  </a:lnTo>
                  <a:lnTo>
                    <a:pt x="66" y="0"/>
                  </a:lnTo>
                  <a:close/>
                </a:path>
              </a:pathLst>
            </a:custGeom>
            <a:grpFill/>
            <a:ln w="0">
              <a:noFill/>
              <a:prstDash val="solid"/>
              <a:round/>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27" name="Freeform 97"/>
            <p:cNvSpPr/>
            <p:nvPr/>
          </p:nvSpPr>
          <p:spPr bwMode="auto">
            <a:xfrm>
              <a:off x="4383088" y="2628900"/>
              <a:ext cx="173038" cy="30163"/>
            </a:xfrm>
            <a:custGeom>
              <a:avLst/>
              <a:gdLst>
                <a:gd name="T0" fmla="*/ 66 w 764"/>
                <a:gd name="T1" fmla="*/ 0 h 132"/>
                <a:gd name="T2" fmla="*/ 698 w 764"/>
                <a:gd name="T3" fmla="*/ 0 h 132"/>
                <a:gd name="T4" fmla="*/ 715 w 764"/>
                <a:gd name="T5" fmla="*/ 2 h 132"/>
                <a:gd name="T6" fmla="*/ 732 w 764"/>
                <a:gd name="T7" fmla="*/ 10 h 132"/>
                <a:gd name="T8" fmla="*/ 744 w 764"/>
                <a:gd name="T9" fmla="*/ 20 h 132"/>
                <a:gd name="T10" fmla="*/ 755 w 764"/>
                <a:gd name="T11" fmla="*/ 34 h 132"/>
                <a:gd name="T12" fmla="*/ 762 w 764"/>
                <a:gd name="T13" fmla="*/ 49 h 132"/>
                <a:gd name="T14" fmla="*/ 764 w 764"/>
                <a:gd name="T15" fmla="*/ 67 h 132"/>
                <a:gd name="T16" fmla="*/ 762 w 764"/>
                <a:gd name="T17" fmla="*/ 83 h 132"/>
                <a:gd name="T18" fmla="*/ 755 w 764"/>
                <a:gd name="T19" fmla="*/ 100 h 132"/>
                <a:gd name="T20" fmla="*/ 744 w 764"/>
                <a:gd name="T21" fmla="*/ 113 h 132"/>
                <a:gd name="T22" fmla="*/ 732 w 764"/>
                <a:gd name="T23" fmla="*/ 122 h 132"/>
                <a:gd name="T24" fmla="*/ 715 w 764"/>
                <a:gd name="T25" fmla="*/ 130 h 132"/>
                <a:gd name="T26" fmla="*/ 698 w 764"/>
                <a:gd name="T27" fmla="*/ 132 h 132"/>
                <a:gd name="T28" fmla="*/ 66 w 764"/>
                <a:gd name="T29" fmla="*/ 132 h 132"/>
                <a:gd name="T30" fmla="*/ 49 w 764"/>
                <a:gd name="T31" fmla="*/ 130 h 132"/>
                <a:gd name="T32" fmla="*/ 32 w 764"/>
                <a:gd name="T33" fmla="*/ 122 h 132"/>
                <a:gd name="T34" fmla="*/ 20 w 764"/>
                <a:gd name="T35" fmla="*/ 113 h 132"/>
                <a:gd name="T36" fmla="*/ 9 w 764"/>
                <a:gd name="T37" fmla="*/ 100 h 132"/>
                <a:gd name="T38" fmla="*/ 2 w 764"/>
                <a:gd name="T39" fmla="*/ 83 h 132"/>
                <a:gd name="T40" fmla="*/ 0 w 764"/>
                <a:gd name="T41" fmla="*/ 67 h 132"/>
                <a:gd name="T42" fmla="*/ 2 w 764"/>
                <a:gd name="T43" fmla="*/ 49 h 132"/>
                <a:gd name="T44" fmla="*/ 9 w 764"/>
                <a:gd name="T45" fmla="*/ 34 h 132"/>
                <a:gd name="T46" fmla="*/ 20 w 764"/>
                <a:gd name="T47" fmla="*/ 20 h 132"/>
                <a:gd name="T48" fmla="*/ 32 w 764"/>
                <a:gd name="T49" fmla="*/ 10 h 132"/>
                <a:gd name="T50" fmla="*/ 49 w 764"/>
                <a:gd name="T51" fmla="*/ 2 h 132"/>
                <a:gd name="T52" fmla="*/ 66 w 764"/>
                <a:gd name="T5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64" h="132">
                  <a:moveTo>
                    <a:pt x="66" y="0"/>
                  </a:moveTo>
                  <a:lnTo>
                    <a:pt x="698" y="0"/>
                  </a:lnTo>
                  <a:lnTo>
                    <a:pt x="715" y="2"/>
                  </a:lnTo>
                  <a:lnTo>
                    <a:pt x="732" y="10"/>
                  </a:lnTo>
                  <a:lnTo>
                    <a:pt x="744" y="20"/>
                  </a:lnTo>
                  <a:lnTo>
                    <a:pt x="755" y="34"/>
                  </a:lnTo>
                  <a:lnTo>
                    <a:pt x="762" y="49"/>
                  </a:lnTo>
                  <a:lnTo>
                    <a:pt x="764" y="67"/>
                  </a:lnTo>
                  <a:lnTo>
                    <a:pt x="762" y="83"/>
                  </a:lnTo>
                  <a:lnTo>
                    <a:pt x="755" y="100"/>
                  </a:lnTo>
                  <a:lnTo>
                    <a:pt x="744" y="113"/>
                  </a:lnTo>
                  <a:lnTo>
                    <a:pt x="732" y="122"/>
                  </a:lnTo>
                  <a:lnTo>
                    <a:pt x="715" y="130"/>
                  </a:lnTo>
                  <a:lnTo>
                    <a:pt x="698" y="132"/>
                  </a:lnTo>
                  <a:lnTo>
                    <a:pt x="66" y="132"/>
                  </a:lnTo>
                  <a:lnTo>
                    <a:pt x="49" y="130"/>
                  </a:lnTo>
                  <a:lnTo>
                    <a:pt x="32" y="122"/>
                  </a:lnTo>
                  <a:lnTo>
                    <a:pt x="20" y="113"/>
                  </a:lnTo>
                  <a:lnTo>
                    <a:pt x="9" y="100"/>
                  </a:lnTo>
                  <a:lnTo>
                    <a:pt x="2" y="83"/>
                  </a:lnTo>
                  <a:lnTo>
                    <a:pt x="0" y="67"/>
                  </a:lnTo>
                  <a:lnTo>
                    <a:pt x="2" y="49"/>
                  </a:lnTo>
                  <a:lnTo>
                    <a:pt x="9" y="34"/>
                  </a:lnTo>
                  <a:lnTo>
                    <a:pt x="20" y="20"/>
                  </a:lnTo>
                  <a:lnTo>
                    <a:pt x="32" y="10"/>
                  </a:lnTo>
                  <a:lnTo>
                    <a:pt x="49" y="2"/>
                  </a:lnTo>
                  <a:lnTo>
                    <a:pt x="66" y="0"/>
                  </a:lnTo>
                  <a:close/>
                </a:path>
              </a:pathLst>
            </a:custGeom>
            <a:grpFill/>
            <a:ln w="0">
              <a:noFill/>
              <a:prstDash val="solid"/>
              <a:round/>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28" name="Freeform 98"/>
            <p:cNvSpPr/>
            <p:nvPr/>
          </p:nvSpPr>
          <p:spPr bwMode="auto">
            <a:xfrm>
              <a:off x="4364038" y="2698750"/>
              <a:ext cx="152400" cy="30163"/>
            </a:xfrm>
            <a:custGeom>
              <a:avLst/>
              <a:gdLst>
                <a:gd name="T0" fmla="*/ 66 w 672"/>
                <a:gd name="T1" fmla="*/ 0 h 131"/>
                <a:gd name="T2" fmla="*/ 606 w 672"/>
                <a:gd name="T3" fmla="*/ 0 h 131"/>
                <a:gd name="T4" fmla="*/ 624 w 672"/>
                <a:gd name="T5" fmla="*/ 2 h 131"/>
                <a:gd name="T6" fmla="*/ 639 w 672"/>
                <a:gd name="T7" fmla="*/ 8 h 131"/>
                <a:gd name="T8" fmla="*/ 653 w 672"/>
                <a:gd name="T9" fmla="*/ 18 h 131"/>
                <a:gd name="T10" fmla="*/ 663 w 672"/>
                <a:gd name="T11" fmla="*/ 32 h 131"/>
                <a:gd name="T12" fmla="*/ 670 w 672"/>
                <a:gd name="T13" fmla="*/ 47 h 131"/>
                <a:gd name="T14" fmla="*/ 672 w 672"/>
                <a:gd name="T15" fmla="*/ 65 h 131"/>
                <a:gd name="T16" fmla="*/ 670 w 672"/>
                <a:gd name="T17" fmla="*/ 82 h 131"/>
                <a:gd name="T18" fmla="*/ 663 w 672"/>
                <a:gd name="T19" fmla="*/ 98 h 131"/>
                <a:gd name="T20" fmla="*/ 653 w 672"/>
                <a:gd name="T21" fmla="*/ 111 h 131"/>
                <a:gd name="T22" fmla="*/ 639 w 672"/>
                <a:gd name="T23" fmla="*/ 122 h 131"/>
                <a:gd name="T24" fmla="*/ 624 w 672"/>
                <a:gd name="T25" fmla="*/ 128 h 131"/>
                <a:gd name="T26" fmla="*/ 606 w 672"/>
                <a:gd name="T27" fmla="*/ 131 h 131"/>
                <a:gd name="T28" fmla="*/ 66 w 672"/>
                <a:gd name="T29" fmla="*/ 131 h 131"/>
                <a:gd name="T30" fmla="*/ 48 w 672"/>
                <a:gd name="T31" fmla="*/ 128 h 131"/>
                <a:gd name="T32" fmla="*/ 33 w 672"/>
                <a:gd name="T33" fmla="*/ 122 h 131"/>
                <a:gd name="T34" fmla="*/ 19 w 672"/>
                <a:gd name="T35" fmla="*/ 111 h 131"/>
                <a:gd name="T36" fmla="*/ 10 w 672"/>
                <a:gd name="T37" fmla="*/ 98 h 131"/>
                <a:gd name="T38" fmla="*/ 3 w 672"/>
                <a:gd name="T39" fmla="*/ 82 h 131"/>
                <a:gd name="T40" fmla="*/ 0 w 672"/>
                <a:gd name="T41" fmla="*/ 65 h 131"/>
                <a:gd name="T42" fmla="*/ 3 w 672"/>
                <a:gd name="T43" fmla="*/ 47 h 131"/>
                <a:gd name="T44" fmla="*/ 10 w 672"/>
                <a:gd name="T45" fmla="*/ 32 h 131"/>
                <a:gd name="T46" fmla="*/ 19 w 672"/>
                <a:gd name="T47" fmla="*/ 18 h 131"/>
                <a:gd name="T48" fmla="*/ 33 w 672"/>
                <a:gd name="T49" fmla="*/ 8 h 131"/>
                <a:gd name="T50" fmla="*/ 48 w 672"/>
                <a:gd name="T51" fmla="*/ 2 h 131"/>
                <a:gd name="T52" fmla="*/ 66 w 672"/>
                <a:gd name="T53"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2" h="131">
                  <a:moveTo>
                    <a:pt x="66" y="0"/>
                  </a:moveTo>
                  <a:lnTo>
                    <a:pt x="606" y="0"/>
                  </a:lnTo>
                  <a:lnTo>
                    <a:pt x="624" y="2"/>
                  </a:lnTo>
                  <a:lnTo>
                    <a:pt x="639" y="8"/>
                  </a:lnTo>
                  <a:lnTo>
                    <a:pt x="653" y="18"/>
                  </a:lnTo>
                  <a:lnTo>
                    <a:pt x="663" y="32"/>
                  </a:lnTo>
                  <a:lnTo>
                    <a:pt x="670" y="47"/>
                  </a:lnTo>
                  <a:lnTo>
                    <a:pt x="672" y="65"/>
                  </a:lnTo>
                  <a:lnTo>
                    <a:pt x="670" y="82"/>
                  </a:lnTo>
                  <a:lnTo>
                    <a:pt x="663" y="98"/>
                  </a:lnTo>
                  <a:lnTo>
                    <a:pt x="653" y="111"/>
                  </a:lnTo>
                  <a:lnTo>
                    <a:pt x="639" y="122"/>
                  </a:lnTo>
                  <a:lnTo>
                    <a:pt x="624" y="128"/>
                  </a:lnTo>
                  <a:lnTo>
                    <a:pt x="606" y="131"/>
                  </a:lnTo>
                  <a:lnTo>
                    <a:pt x="66" y="131"/>
                  </a:lnTo>
                  <a:lnTo>
                    <a:pt x="48" y="128"/>
                  </a:lnTo>
                  <a:lnTo>
                    <a:pt x="33" y="122"/>
                  </a:lnTo>
                  <a:lnTo>
                    <a:pt x="19" y="111"/>
                  </a:lnTo>
                  <a:lnTo>
                    <a:pt x="10" y="98"/>
                  </a:lnTo>
                  <a:lnTo>
                    <a:pt x="3" y="82"/>
                  </a:lnTo>
                  <a:lnTo>
                    <a:pt x="0" y="65"/>
                  </a:lnTo>
                  <a:lnTo>
                    <a:pt x="3" y="47"/>
                  </a:lnTo>
                  <a:lnTo>
                    <a:pt x="10" y="32"/>
                  </a:lnTo>
                  <a:lnTo>
                    <a:pt x="19" y="18"/>
                  </a:lnTo>
                  <a:lnTo>
                    <a:pt x="33" y="8"/>
                  </a:lnTo>
                  <a:lnTo>
                    <a:pt x="48" y="2"/>
                  </a:lnTo>
                  <a:lnTo>
                    <a:pt x="66" y="0"/>
                  </a:lnTo>
                  <a:close/>
                </a:path>
              </a:pathLst>
            </a:custGeom>
            <a:grpFill/>
            <a:ln w="0">
              <a:noFill/>
              <a:prstDash val="solid"/>
              <a:round/>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grpSp>
      <p:grpSp>
        <p:nvGrpSpPr>
          <p:cNvPr id="20" name="Group 104"/>
          <p:cNvGrpSpPr/>
          <p:nvPr/>
        </p:nvGrpSpPr>
        <p:grpSpPr>
          <a:xfrm>
            <a:off x="4524905" y="4932741"/>
            <a:ext cx="264632" cy="279498"/>
            <a:chOff x="6637338" y="2438400"/>
            <a:chExt cx="565150" cy="596900"/>
          </a:xfrm>
          <a:solidFill>
            <a:schemeClr val="bg1"/>
          </a:solidFill>
        </p:grpSpPr>
        <p:sp>
          <p:nvSpPr>
            <p:cNvPr id="21" name="Freeform 110"/>
            <p:cNvSpPr>
              <a:spLocks noEditPoints="1"/>
            </p:cNvSpPr>
            <p:nvPr/>
          </p:nvSpPr>
          <p:spPr bwMode="auto">
            <a:xfrm>
              <a:off x="6637338" y="2438400"/>
              <a:ext cx="565150" cy="596900"/>
            </a:xfrm>
            <a:custGeom>
              <a:avLst/>
              <a:gdLst>
                <a:gd name="T0" fmla="*/ 325 w 3205"/>
                <a:gd name="T1" fmla="*/ 2197 h 3381"/>
                <a:gd name="T2" fmla="*/ 2879 w 3205"/>
                <a:gd name="T3" fmla="*/ 578 h 3381"/>
                <a:gd name="T4" fmla="*/ 1602 w 3205"/>
                <a:gd name="T5" fmla="*/ 0 h 3381"/>
                <a:gd name="T6" fmla="*/ 1636 w 3205"/>
                <a:gd name="T7" fmla="*/ 3 h 3381"/>
                <a:gd name="T8" fmla="*/ 1697 w 3205"/>
                <a:gd name="T9" fmla="*/ 25 h 3381"/>
                <a:gd name="T10" fmla="*/ 1744 w 3205"/>
                <a:gd name="T11" fmla="*/ 67 h 3381"/>
                <a:gd name="T12" fmla="*/ 1777 w 3205"/>
                <a:gd name="T13" fmla="*/ 123 h 3381"/>
                <a:gd name="T14" fmla="*/ 1789 w 3205"/>
                <a:gd name="T15" fmla="*/ 189 h 3381"/>
                <a:gd name="T16" fmla="*/ 1782 w 3205"/>
                <a:gd name="T17" fmla="*/ 234 h 3381"/>
                <a:gd name="T18" fmla="*/ 1765 w 3205"/>
                <a:gd name="T19" fmla="*/ 276 h 3381"/>
                <a:gd name="T20" fmla="*/ 3065 w 3205"/>
                <a:gd name="T21" fmla="*/ 278 h 3381"/>
                <a:gd name="T22" fmla="*/ 3120 w 3205"/>
                <a:gd name="T23" fmla="*/ 299 h 3381"/>
                <a:gd name="T24" fmla="*/ 3165 w 3205"/>
                <a:gd name="T25" fmla="*/ 337 h 3381"/>
                <a:gd name="T26" fmla="*/ 3195 w 3205"/>
                <a:gd name="T27" fmla="*/ 389 h 3381"/>
                <a:gd name="T28" fmla="*/ 3205 w 3205"/>
                <a:gd name="T29" fmla="*/ 449 h 3381"/>
                <a:gd name="T30" fmla="*/ 3202 w 3205"/>
                <a:gd name="T31" fmla="*/ 2393 h 3381"/>
                <a:gd name="T32" fmla="*/ 3182 w 3205"/>
                <a:gd name="T33" fmla="*/ 2449 h 3381"/>
                <a:gd name="T34" fmla="*/ 3144 w 3205"/>
                <a:gd name="T35" fmla="*/ 2495 h 3381"/>
                <a:gd name="T36" fmla="*/ 3093 w 3205"/>
                <a:gd name="T37" fmla="*/ 2524 h 3381"/>
                <a:gd name="T38" fmla="*/ 3034 w 3205"/>
                <a:gd name="T39" fmla="*/ 2535 h 3381"/>
                <a:gd name="T40" fmla="*/ 2198 w 3205"/>
                <a:gd name="T41" fmla="*/ 3255 h 3381"/>
                <a:gd name="T42" fmla="*/ 2199 w 3205"/>
                <a:gd name="T43" fmla="*/ 3297 h 3381"/>
                <a:gd name="T44" fmla="*/ 2184 w 3205"/>
                <a:gd name="T45" fmla="*/ 3332 h 3381"/>
                <a:gd name="T46" fmla="*/ 2152 w 3205"/>
                <a:gd name="T47" fmla="*/ 3358 h 3381"/>
                <a:gd name="T48" fmla="*/ 2053 w 3205"/>
                <a:gd name="T49" fmla="*/ 3378 h 3381"/>
                <a:gd name="T50" fmla="*/ 2009 w 3205"/>
                <a:gd name="T51" fmla="*/ 3377 h 3381"/>
                <a:gd name="T52" fmla="*/ 1971 w 3205"/>
                <a:gd name="T53" fmla="*/ 3359 h 3381"/>
                <a:gd name="T54" fmla="*/ 1943 w 3205"/>
                <a:gd name="T55" fmla="*/ 3326 h 3381"/>
                <a:gd name="T56" fmla="*/ 1719 w 3205"/>
                <a:gd name="T57" fmla="*/ 2535 h 3381"/>
                <a:gd name="T58" fmla="*/ 1270 w 3205"/>
                <a:gd name="T59" fmla="*/ 3306 h 3381"/>
                <a:gd name="T60" fmla="*/ 1250 w 3205"/>
                <a:gd name="T61" fmla="*/ 3343 h 3381"/>
                <a:gd name="T62" fmla="*/ 1216 w 3205"/>
                <a:gd name="T63" fmla="*/ 3370 h 3381"/>
                <a:gd name="T64" fmla="*/ 1175 w 3205"/>
                <a:gd name="T65" fmla="*/ 3381 h 3381"/>
                <a:gd name="T66" fmla="*/ 1073 w 3205"/>
                <a:gd name="T67" fmla="*/ 3363 h 3381"/>
                <a:gd name="T68" fmla="*/ 1036 w 3205"/>
                <a:gd name="T69" fmla="*/ 3347 h 3381"/>
                <a:gd name="T70" fmla="*/ 1011 w 3205"/>
                <a:gd name="T71" fmla="*/ 3316 h 3381"/>
                <a:gd name="T72" fmla="*/ 1003 w 3205"/>
                <a:gd name="T73" fmla="*/ 3276 h 3381"/>
                <a:gd name="T74" fmla="*/ 1209 w 3205"/>
                <a:gd name="T75" fmla="*/ 2535 h 3381"/>
                <a:gd name="T76" fmla="*/ 141 w 3205"/>
                <a:gd name="T77" fmla="*/ 2532 h 3381"/>
                <a:gd name="T78" fmla="*/ 85 w 3205"/>
                <a:gd name="T79" fmla="*/ 2511 h 3381"/>
                <a:gd name="T80" fmla="*/ 40 w 3205"/>
                <a:gd name="T81" fmla="*/ 2473 h 3381"/>
                <a:gd name="T82" fmla="*/ 11 w 3205"/>
                <a:gd name="T83" fmla="*/ 2422 h 3381"/>
                <a:gd name="T84" fmla="*/ 0 w 3205"/>
                <a:gd name="T85" fmla="*/ 2362 h 3381"/>
                <a:gd name="T86" fmla="*/ 3 w 3205"/>
                <a:gd name="T87" fmla="*/ 418 h 3381"/>
                <a:gd name="T88" fmla="*/ 24 w 3205"/>
                <a:gd name="T89" fmla="*/ 361 h 3381"/>
                <a:gd name="T90" fmla="*/ 61 w 3205"/>
                <a:gd name="T91" fmla="*/ 316 h 3381"/>
                <a:gd name="T92" fmla="*/ 112 w 3205"/>
                <a:gd name="T93" fmla="*/ 287 h 3381"/>
                <a:gd name="T94" fmla="*/ 171 w 3205"/>
                <a:gd name="T95" fmla="*/ 276 h 3381"/>
                <a:gd name="T96" fmla="*/ 1431 w 3205"/>
                <a:gd name="T97" fmla="*/ 255 h 3381"/>
                <a:gd name="T98" fmla="*/ 1418 w 3205"/>
                <a:gd name="T99" fmla="*/ 212 h 3381"/>
                <a:gd name="T100" fmla="*/ 1419 w 3205"/>
                <a:gd name="T101" fmla="*/ 155 h 3381"/>
                <a:gd name="T102" fmla="*/ 1442 w 3205"/>
                <a:gd name="T103" fmla="*/ 93 h 3381"/>
                <a:gd name="T104" fmla="*/ 1483 w 3205"/>
                <a:gd name="T105" fmla="*/ 44 h 3381"/>
                <a:gd name="T106" fmla="*/ 1537 w 3205"/>
                <a:gd name="T107" fmla="*/ 12 h 3381"/>
                <a:gd name="T108" fmla="*/ 1602 w 3205"/>
                <a:gd name="T109" fmla="*/ 0 h 3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05" h="3381">
                  <a:moveTo>
                    <a:pt x="325" y="578"/>
                  </a:moveTo>
                  <a:lnTo>
                    <a:pt x="325" y="2197"/>
                  </a:lnTo>
                  <a:lnTo>
                    <a:pt x="2879" y="2197"/>
                  </a:lnTo>
                  <a:lnTo>
                    <a:pt x="2879" y="578"/>
                  </a:lnTo>
                  <a:lnTo>
                    <a:pt x="325" y="578"/>
                  </a:lnTo>
                  <a:close/>
                  <a:moveTo>
                    <a:pt x="1602" y="0"/>
                  </a:moveTo>
                  <a:lnTo>
                    <a:pt x="1602" y="0"/>
                  </a:lnTo>
                  <a:lnTo>
                    <a:pt x="1636" y="3"/>
                  </a:lnTo>
                  <a:lnTo>
                    <a:pt x="1667" y="12"/>
                  </a:lnTo>
                  <a:lnTo>
                    <a:pt x="1697" y="25"/>
                  </a:lnTo>
                  <a:lnTo>
                    <a:pt x="1723" y="44"/>
                  </a:lnTo>
                  <a:lnTo>
                    <a:pt x="1744" y="67"/>
                  </a:lnTo>
                  <a:lnTo>
                    <a:pt x="1763" y="93"/>
                  </a:lnTo>
                  <a:lnTo>
                    <a:pt x="1777" y="123"/>
                  </a:lnTo>
                  <a:lnTo>
                    <a:pt x="1786" y="155"/>
                  </a:lnTo>
                  <a:lnTo>
                    <a:pt x="1789" y="189"/>
                  </a:lnTo>
                  <a:lnTo>
                    <a:pt x="1787" y="212"/>
                  </a:lnTo>
                  <a:lnTo>
                    <a:pt x="1782" y="234"/>
                  </a:lnTo>
                  <a:lnTo>
                    <a:pt x="1775" y="255"/>
                  </a:lnTo>
                  <a:lnTo>
                    <a:pt x="1765" y="276"/>
                  </a:lnTo>
                  <a:lnTo>
                    <a:pt x="3034" y="276"/>
                  </a:lnTo>
                  <a:lnTo>
                    <a:pt x="3065" y="278"/>
                  </a:lnTo>
                  <a:lnTo>
                    <a:pt x="3094" y="287"/>
                  </a:lnTo>
                  <a:lnTo>
                    <a:pt x="3120" y="299"/>
                  </a:lnTo>
                  <a:lnTo>
                    <a:pt x="3144" y="316"/>
                  </a:lnTo>
                  <a:lnTo>
                    <a:pt x="3165" y="337"/>
                  </a:lnTo>
                  <a:lnTo>
                    <a:pt x="3182" y="361"/>
                  </a:lnTo>
                  <a:lnTo>
                    <a:pt x="3195" y="389"/>
                  </a:lnTo>
                  <a:lnTo>
                    <a:pt x="3202" y="418"/>
                  </a:lnTo>
                  <a:lnTo>
                    <a:pt x="3205" y="449"/>
                  </a:lnTo>
                  <a:lnTo>
                    <a:pt x="3205" y="2362"/>
                  </a:lnTo>
                  <a:lnTo>
                    <a:pt x="3202" y="2393"/>
                  </a:lnTo>
                  <a:lnTo>
                    <a:pt x="3195" y="2422"/>
                  </a:lnTo>
                  <a:lnTo>
                    <a:pt x="3182" y="2449"/>
                  </a:lnTo>
                  <a:lnTo>
                    <a:pt x="3165" y="2473"/>
                  </a:lnTo>
                  <a:lnTo>
                    <a:pt x="3144" y="2495"/>
                  </a:lnTo>
                  <a:lnTo>
                    <a:pt x="3120" y="2511"/>
                  </a:lnTo>
                  <a:lnTo>
                    <a:pt x="3093" y="2524"/>
                  </a:lnTo>
                  <a:lnTo>
                    <a:pt x="3065" y="2532"/>
                  </a:lnTo>
                  <a:lnTo>
                    <a:pt x="3034" y="2535"/>
                  </a:lnTo>
                  <a:lnTo>
                    <a:pt x="1996" y="2535"/>
                  </a:lnTo>
                  <a:lnTo>
                    <a:pt x="2198" y="3255"/>
                  </a:lnTo>
                  <a:lnTo>
                    <a:pt x="2201" y="3276"/>
                  </a:lnTo>
                  <a:lnTo>
                    <a:pt x="2199" y="3297"/>
                  </a:lnTo>
                  <a:lnTo>
                    <a:pt x="2194" y="3316"/>
                  </a:lnTo>
                  <a:lnTo>
                    <a:pt x="2184" y="3332"/>
                  </a:lnTo>
                  <a:lnTo>
                    <a:pt x="2170" y="3347"/>
                  </a:lnTo>
                  <a:lnTo>
                    <a:pt x="2152" y="3358"/>
                  </a:lnTo>
                  <a:lnTo>
                    <a:pt x="2132" y="3363"/>
                  </a:lnTo>
                  <a:lnTo>
                    <a:pt x="2053" y="3378"/>
                  </a:lnTo>
                  <a:lnTo>
                    <a:pt x="2031" y="3381"/>
                  </a:lnTo>
                  <a:lnTo>
                    <a:pt x="2009" y="3377"/>
                  </a:lnTo>
                  <a:lnTo>
                    <a:pt x="1990" y="3370"/>
                  </a:lnTo>
                  <a:lnTo>
                    <a:pt x="1971" y="3359"/>
                  </a:lnTo>
                  <a:lnTo>
                    <a:pt x="1955" y="3343"/>
                  </a:lnTo>
                  <a:lnTo>
                    <a:pt x="1943" y="3326"/>
                  </a:lnTo>
                  <a:lnTo>
                    <a:pt x="1934" y="3306"/>
                  </a:lnTo>
                  <a:lnTo>
                    <a:pt x="1719" y="2535"/>
                  </a:lnTo>
                  <a:lnTo>
                    <a:pt x="1486" y="2535"/>
                  </a:lnTo>
                  <a:lnTo>
                    <a:pt x="1270" y="3306"/>
                  </a:lnTo>
                  <a:lnTo>
                    <a:pt x="1263" y="3326"/>
                  </a:lnTo>
                  <a:lnTo>
                    <a:pt x="1250" y="3343"/>
                  </a:lnTo>
                  <a:lnTo>
                    <a:pt x="1235" y="3359"/>
                  </a:lnTo>
                  <a:lnTo>
                    <a:pt x="1216" y="3370"/>
                  </a:lnTo>
                  <a:lnTo>
                    <a:pt x="1197" y="3377"/>
                  </a:lnTo>
                  <a:lnTo>
                    <a:pt x="1175" y="3381"/>
                  </a:lnTo>
                  <a:lnTo>
                    <a:pt x="1153" y="3378"/>
                  </a:lnTo>
                  <a:lnTo>
                    <a:pt x="1073" y="3363"/>
                  </a:lnTo>
                  <a:lnTo>
                    <a:pt x="1053" y="3358"/>
                  </a:lnTo>
                  <a:lnTo>
                    <a:pt x="1036" y="3347"/>
                  </a:lnTo>
                  <a:lnTo>
                    <a:pt x="1022" y="3332"/>
                  </a:lnTo>
                  <a:lnTo>
                    <a:pt x="1011" y="3316"/>
                  </a:lnTo>
                  <a:lnTo>
                    <a:pt x="1006" y="3297"/>
                  </a:lnTo>
                  <a:lnTo>
                    <a:pt x="1003" y="3276"/>
                  </a:lnTo>
                  <a:lnTo>
                    <a:pt x="1007" y="3255"/>
                  </a:lnTo>
                  <a:lnTo>
                    <a:pt x="1209" y="2535"/>
                  </a:lnTo>
                  <a:lnTo>
                    <a:pt x="171" y="2535"/>
                  </a:lnTo>
                  <a:lnTo>
                    <a:pt x="141" y="2532"/>
                  </a:lnTo>
                  <a:lnTo>
                    <a:pt x="112" y="2524"/>
                  </a:lnTo>
                  <a:lnTo>
                    <a:pt x="85" y="2511"/>
                  </a:lnTo>
                  <a:lnTo>
                    <a:pt x="61" y="2495"/>
                  </a:lnTo>
                  <a:lnTo>
                    <a:pt x="40" y="2473"/>
                  </a:lnTo>
                  <a:lnTo>
                    <a:pt x="24" y="2449"/>
                  </a:lnTo>
                  <a:lnTo>
                    <a:pt x="11" y="2422"/>
                  </a:lnTo>
                  <a:lnTo>
                    <a:pt x="3" y="2393"/>
                  </a:lnTo>
                  <a:lnTo>
                    <a:pt x="0" y="2362"/>
                  </a:lnTo>
                  <a:lnTo>
                    <a:pt x="0" y="449"/>
                  </a:lnTo>
                  <a:lnTo>
                    <a:pt x="3" y="418"/>
                  </a:lnTo>
                  <a:lnTo>
                    <a:pt x="11" y="389"/>
                  </a:lnTo>
                  <a:lnTo>
                    <a:pt x="24" y="361"/>
                  </a:lnTo>
                  <a:lnTo>
                    <a:pt x="40" y="337"/>
                  </a:lnTo>
                  <a:lnTo>
                    <a:pt x="61" y="316"/>
                  </a:lnTo>
                  <a:lnTo>
                    <a:pt x="85" y="299"/>
                  </a:lnTo>
                  <a:lnTo>
                    <a:pt x="112" y="287"/>
                  </a:lnTo>
                  <a:lnTo>
                    <a:pt x="141" y="278"/>
                  </a:lnTo>
                  <a:lnTo>
                    <a:pt x="171" y="276"/>
                  </a:lnTo>
                  <a:lnTo>
                    <a:pt x="1440" y="276"/>
                  </a:lnTo>
                  <a:lnTo>
                    <a:pt x="1431" y="255"/>
                  </a:lnTo>
                  <a:lnTo>
                    <a:pt x="1423" y="234"/>
                  </a:lnTo>
                  <a:lnTo>
                    <a:pt x="1418" y="212"/>
                  </a:lnTo>
                  <a:lnTo>
                    <a:pt x="1416" y="189"/>
                  </a:lnTo>
                  <a:lnTo>
                    <a:pt x="1419" y="155"/>
                  </a:lnTo>
                  <a:lnTo>
                    <a:pt x="1428" y="123"/>
                  </a:lnTo>
                  <a:lnTo>
                    <a:pt x="1442" y="93"/>
                  </a:lnTo>
                  <a:lnTo>
                    <a:pt x="1460" y="67"/>
                  </a:lnTo>
                  <a:lnTo>
                    <a:pt x="1483" y="44"/>
                  </a:lnTo>
                  <a:lnTo>
                    <a:pt x="1509" y="25"/>
                  </a:lnTo>
                  <a:lnTo>
                    <a:pt x="1537" y="12"/>
                  </a:lnTo>
                  <a:lnTo>
                    <a:pt x="1569" y="3"/>
                  </a:lnTo>
                  <a:lnTo>
                    <a:pt x="1602" y="0"/>
                  </a:lnTo>
                  <a:close/>
                </a:path>
              </a:pathLst>
            </a:custGeom>
            <a:grpFill/>
            <a:ln w="0">
              <a:noFill/>
              <a:prstDash val="solid"/>
              <a:round/>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22" name="Freeform 111"/>
            <p:cNvSpPr/>
            <p:nvPr/>
          </p:nvSpPr>
          <p:spPr bwMode="auto">
            <a:xfrm>
              <a:off x="6724651" y="2613025"/>
              <a:ext cx="376238" cy="165100"/>
            </a:xfrm>
            <a:custGeom>
              <a:avLst/>
              <a:gdLst>
                <a:gd name="T0" fmla="*/ 2054 w 2136"/>
                <a:gd name="T1" fmla="*/ 10 h 938"/>
                <a:gd name="T2" fmla="*/ 2113 w 2136"/>
                <a:gd name="T3" fmla="*/ 59 h 938"/>
                <a:gd name="T4" fmla="*/ 2136 w 2136"/>
                <a:gd name="T5" fmla="*/ 134 h 938"/>
                <a:gd name="T6" fmla="*/ 2113 w 2136"/>
                <a:gd name="T7" fmla="*/ 210 h 938"/>
                <a:gd name="T8" fmla="*/ 2054 w 2136"/>
                <a:gd name="T9" fmla="*/ 258 h 938"/>
                <a:gd name="T10" fmla="*/ 1981 w 2136"/>
                <a:gd name="T11" fmla="*/ 267 h 938"/>
                <a:gd name="T12" fmla="*/ 1599 w 2136"/>
                <a:gd name="T13" fmla="*/ 566 h 938"/>
                <a:gd name="T14" fmla="*/ 1604 w 2136"/>
                <a:gd name="T15" fmla="*/ 630 h 938"/>
                <a:gd name="T16" fmla="*/ 1567 w 2136"/>
                <a:gd name="T17" fmla="*/ 698 h 938"/>
                <a:gd name="T18" fmla="*/ 1500 w 2136"/>
                <a:gd name="T19" fmla="*/ 734 h 938"/>
                <a:gd name="T20" fmla="*/ 1422 w 2136"/>
                <a:gd name="T21" fmla="*/ 726 h 938"/>
                <a:gd name="T22" fmla="*/ 1363 w 2136"/>
                <a:gd name="T23" fmla="*/ 678 h 938"/>
                <a:gd name="T24" fmla="*/ 1340 w 2136"/>
                <a:gd name="T25" fmla="*/ 602 h 938"/>
                <a:gd name="T26" fmla="*/ 1308 w 2136"/>
                <a:gd name="T27" fmla="*/ 548 h 938"/>
                <a:gd name="T28" fmla="*/ 1188 w 2136"/>
                <a:gd name="T29" fmla="*/ 444 h 938"/>
                <a:gd name="T30" fmla="*/ 1068 w 2136"/>
                <a:gd name="T31" fmla="*/ 342 h 938"/>
                <a:gd name="T32" fmla="*/ 982 w 2136"/>
                <a:gd name="T33" fmla="*/ 294 h 938"/>
                <a:gd name="T34" fmla="*/ 917 w 2136"/>
                <a:gd name="T35" fmla="*/ 301 h 938"/>
                <a:gd name="T36" fmla="*/ 863 w 2136"/>
                <a:gd name="T37" fmla="*/ 277 h 938"/>
                <a:gd name="T38" fmla="*/ 764 w 2136"/>
                <a:gd name="T39" fmla="*/ 355 h 938"/>
                <a:gd name="T40" fmla="*/ 640 w 2136"/>
                <a:gd name="T41" fmla="*/ 455 h 938"/>
                <a:gd name="T42" fmla="*/ 505 w 2136"/>
                <a:gd name="T43" fmla="*/ 565 h 938"/>
                <a:gd name="T44" fmla="*/ 373 w 2136"/>
                <a:gd name="T45" fmla="*/ 672 h 938"/>
                <a:gd name="T46" fmla="*/ 258 w 2136"/>
                <a:gd name="T47" fmla="*/ 766 h 938"/>
                <a:gd name="T48" fmla="*/ 262 w 2136"/>
                <a:gd name="T49" fmla="*/ 831 h 938"/>
                <a:gd name="T50" fmla="*/ 226 w 2136"/>
                <a:gd name="T51" fmla="*/ 899 h 938"/>
                <a:gd name="T52" fmla="*/ 159 w 2136"/>
                <a:gd name="T53" fmla="*/ 935 h 938"/>
                <a:gd name="T54" fmla="*/ 81 w 2136"/>
                <a:gd name="T55" fmla="*/ 927 h 938"/>
                <a:gd name="T56" fmla="*/ 22 w 2136"/>
                <a:gd name="T57" fmla="*/ 879 h 938"/>
                <a:gd name="T58" fmla="*/ 0 w 2136"/>
                <a:gd name="T59" fmla="*/ 803 h 938"/>
                <a:gd name="T60" fmla="*/ 22 w 2136"/>
                <a:gd name="T61" fmla="*/ 729 h 938"/>
                <a:gd name="T62" fmla="*/ 81 w 2136"/>
                <a:gd name="T63" fmla="*/ 680 h 938"/>
                <a:gd name="T64" fmla="*/ 153 w 2136"/>
                <a:gd name="T65" fmla="*/ 671 h 938"/>
                <a:gd name="T66" fmla="*/ 206 w 2136"/>
                <a:gd name="T67" fmla="*/ 694 h 938"/>
                <a:gd name="T68" fmla="*/ 806 w 2136"/>
                <a:gd name="T69" fmla="*/ 169 h 938"/>
                <a:gd name="T70" fmla="*/ 828 w 2136"/>
                <a:gd name="T71" fmla="*/ 93 h 938"/>
                <a:gd name="T72" fmla="*/ 887 w 2136"/>
                <a:gd name="T73" fmla="*/ 45 h 938"/>
                <a:gd name="T74" fmla="*/ 965 w 2136"/>
                <a:gd name="T75" fmla="*/ 37 h 938"/>
                <a:gd name="T76" fmla="*/ 1032 w 2136"/>
                <a:gd name="T77" fmla="*/ 73 h 938"/>
                <a:gd name="T78" fmla="*/ 1068 w 2136"/>
                <a:gd name="T79" fmla="*/ 142 h 938"/>
                <a:gd name="T80" fmla="*/ 1062 w 2136"/>
                <a:gd name="T81" fmla="*/ 215 h 938"/>
                <a:gd name="T82" fmla="*/ 1172 w 2136"/>
                <a:gd name="T83" fmla="*/ 310 h 938"/>
                <a:gd name="T84" fmla="*/ 1289 w 2136"/>
                <a:gd name="T85" fmla="*/ 411 h 938"/>
                <a:gd name="T86" fmla="*/ 1391 w 2136"/>
                <a:gd name="T87" fmla="*/ 499 h 938"/>
                <a:gd name="T88" fmla="*/ 1451 w 2136"/>
                <a:gd name="T89" fmla="*/ 470 h 938"/>
                <a:gd name="T90" fmla="*/ 1523 w 2136"/>
                <a:gd name="T91" fmla="*/ 479 h 938"/>
                <a:gd name="T92" fmla="*/ 1613 w 2136"/>
                <a:gd name="T93" fmla="*/ 428 h 938"/>
                <a:gd name="T94" fmla="*/ 1731 w 2136"/>
                <a:gd name="T95" fmla="*/ 321 h 938"/>
                <a:gd name="T96" fmla="*/ 1846 w 2136"/>
                <a:gd name="T97" fmla="*/ 215 h 938"/>
                <a:gd name="T98" fmla="*/ 1870 w 2136"/>
                <a:gd name="T99" fmla="*/ 134 h 938"/>
                <a:gd name="T100" fmla="*/ 1893 w 2136"/>
                <a:gd name="T101" fmla="*/ 59 h 938"/>
                <a:gd name="T102" fmla="*/ 1951 w 2136"/>
                <a:gd name="T103" fmla="*/ 1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6" h="938">
                  <a:moveTo>
                    <a:pt x="2002" y="0"/>
                  </a:moveTo>
                  <a:lnTo>
                    <a:pt x="2029" y="2"/>
                  </a:lnTo>
                  <a:lnTo>
                    <a:pt x="2054" y="10"/>
                  </a:lnTo>
                  <a:lnTo>
                    <a:pt x="2076" y="23"/>
                  </a:lnTo>
                  <a:lnTo>
                    <a:pt x="2097" y="39"/>
                  </a:lnTo>
                  <a:lnTo>
                    <a:pt x="2113" y="59"/>
                  </a:lnTo>
                  <a:lnTo>
                    <a:pt x="2125" y="82"/>
                  </a:lnTo>
                  <a:lnTo>
                    <a:pt x="2132" y="108"/>
                  </a:lnTo>
                  <a:lnTo>
                    <a:pt x="2136" y="134"/>
                  </a:lnTo>
                  <a:lnTo>
                    <a:pt x="2132" y="161"/>
                  </a:lnTo>
                  <a:lnTo>
                    <a:pt x="2125" y="187"/>
                  </a:lnTo>
                  <a:lnTo>
                    <a:pt x="2113" y="210"/>
                  </a:lnTo>
                  <a:lnTo>
                    <a:pt x="2097" y="230"/>
                  </a:lnTo>
                  <a:lnTo>
                    <a:pt x="2076" y="246"/>
                  </a:lnTo>
                  <a:lnTo>
                    <a:pt x="2054" y="258"/>
                  </a:lnTo>
                  <a:lnTo>
                    <a:pt x="2029" y="266"/>
                  </a:lnTo>
                  <a:lnTo>
                    <a:pt x="2002" y="269"/>
                  </a:lnTo>
                  <a:lnTo>
                    <a:pt x="1981" y="267"/>
                  </a:lnTo>
                  <a:lnTo>
                    <a:pt x="1961" y="260"/>
                  </a:lnTo>
                  <a:lnTo>
                    <a:pt x="1941" y="252"/>
                  </a:lnTo>
                  <a:lnTo>
                    <a:pt x="1599" y="566"/>
                  </a:lnTo>
                  <a:lnTo>
                    <a:pt x="1604" y="583"/>
                  </a:lnTo>
                  <a:lnTo>
                    <a:pt x="1606" y="602"/>
                  </a:lnTo>
                  <a:lnTo>
                    <a:pt x="1604" y="630"/>
                  </a:lnTo>
                  <a:lnTo>
                    <a:pt x="1595" y="655"/>
                  </a:lnTo>
                  <a:lnTo>
                    <a:pt x="1583" y="678"/>
                  </a:lnTo>
                  <a:lnTo>
                    <a:pt x="1567" y="698"/>
                  </a:lnTo>
                  <a:lnTo>
                    <a:pt x="1548" y="714"/>
                  </a:lnTo>
                  <a:lnTo>
                    <a:pt x="1525" y="726"/>
                  </a:lnTo>
                  <a:lnTo>
                    <a:pt x="1500" y="734"/>
                  </a:lnTo>
                  <a:lnTo>
                    <a:pt x="1474" y="737"/>
                  </a:lnTo>
                  <a:lnTo>
                    <a:pt x="1447" y="734"/>
                  </a:lnTo>
                  <a:lnTo>
                    <a:pt x="1422" y="726"/>
                  </a:lnTo>
                  <a:lnTo>
                    <a:pt x="1399" y="714"/>
                  </a:lnTo>
                  <a:lnTo>
                    <a:pt x="1380" y="698"/>
                  </a:lnTo>
                  <a:lnTo>
                    <a:pt x="1363" y="678"/>
                  </a:lnTo>
                  <a:lnTo>
                    <a:pt x="1350" y="655"/>
                  </a:lnTo>
                  <a:lnTo>
                    <a:pt x="1343" y="630"/>
                  </a:lnTo>
                  <a:lnTo>
                    <a:pt x="1340" y="602"/>
                  </a:lnTo>
                  <a:lnTo>
                    <a:pt x="1342" y="591"/>
                  </a:lnTo>
                  <a:lnTo>
                    <a:pt x="1345" y="580"/>
                  </a:lnTo>
                  <a:lnTo>
                    <a:pt x="1308" y="548"/>
                  </a:lnTo>
                  <a:lnTo>
                    <a:pt x="1269" y="514"/>
                  </a:lnTo>
                  <a:lnTo>
                    <a:pt x="1229" y="479"/>
                  </a:lnTo>
                  <a:lnTo>
                    <a:pt x="1188" y="444"/>
                  </a:lnTo>
                  <a:lnTo>
                    <a:pt x="1146" y="409"/>
                  </a:lnTo>
                  <a:lnTo>
                    <a:pt x="1106" y="375"/>
                  </a:lnTo>
                  <a:lnTo>
                    <a:pt x="1068" y="342"/>
                  </a:lnTo>
                  <a:lnTo>
                    <a:pt x="1033" y="312"/>
                  </a:lnTo>
                  <a:lnTo>
                    <a:pt x="1002" y="284"/>
                  </a:lnTo>
                  <a:lnTo>
                    <a:pt x="982" y="294"/>
                  </a:lnTo>
                  <a:lnTo>
                    <a:pt x="961" y="301"/>
                  </a:lnTo>
                  <a:lnTo>
                    <a:pt x="938" y="303"/>
                  </a:lnTo>
                  <a:lnTo>
                    <a:pt x="917" y="301"/>
                  </a:lnTo>
                  <a:lnTo>
                    <a:pt x="898" y="295"/>
                  </a:lnTo>
                  <a:lnTo>
                    <a:pt x="881" y="288"/>
                  </a:lnTo>
                  <a:lnTo>
                    <a:pt x="863" y="277"/>
                  </a:lnTo>
                  <a:lnTo>
                    <a:pt x="834" y="300"/>
                  </a:lnTo>
                  <a:lnTo>
                    <a:pt x="800" y="326"/>
                  </a:lnTo>
                  <a:lnTo>
                    <a:pt x="764" y="355"/>
                  </a:lnTo>
                  <a:lnTo>
                    <a:pt x="724" y="387"/>
                  </a:lnTo>
                  <a:lnTo>
                    <a:pt x="683" y="420"/>
                  </a:lnTo>
                  <a:lnTo>
                    <a:pt x="640" y="455"/>
                  </a:lnTo>
                  <a:lnTo>
                    <a:pt x="595" y="491"/>
                  </a:lnTo>
                  <a:lnTo>
                    <a:pt x="550" y="527"/>
                  </a:lnTo>
                  <a:lnTo>
                    <a:pt x="505" y="565"/>
                  </a:lnTo>
                  <a:lnTo>
                    <a:pt x="460" y="601"/>
                  </a:lnTo>
                  <a:lnTo>
                    <a:pt x="415" y="637"/>
                  </a:lnTo>
                  <a:lnTo>
                    <a:pt x="373" y="672"/>
                  </a:lnTo>
                  <a:lnTo>
                    <a:pt x="332" y="705"/>
                  </a:lnTo>
                  <a:lnTo>
                    <a:pt x="294" y="737"/>
                  </a:lnTo>
                  <a:lnTo>
                    <a:pt x="258" y="766"/>
                  </a:lnTo>
                  <a:lnTo>
                    <a:pt x="263" y="785"/>
                  </a:lnTo>
                  <a:lnTo>
                    <a:pt x="265" y="803"/>
                  </a:lnTo>
                  <a:lnTo>
                    <a:pt x="262" y="831"/>
                  </a:lnTo>
                  <a:lnTo>
                    <a:pt x="255" y="856"/>
                  </a:lnTo>
                  <a:lnTo>
                    <a:pt x="243" y="879"/>
                  </a:lnTo>
                  <a:lnTo>
                    <a:pt x="226" y="899"/>
                  </a:lnTo>
                  <a:lnTo>
                    <a:pt x="207" y="915"/>
                  </a:lnTo>
                  <a:lnTo>
                    <a:pt x="184" y="927"/>
                  </a:lnTo>
                  <a:lnTo>
                    <a:pt x="159" y="935"/>
                  </a:lnTo>
                  <a:lnTo>
                    <a:pt x="133" y="938"/>
                  </a:lnTo>
                  <a:lnTo>
                    <a:pt x="106" y="935"/>
                  </a:lnTo>
                  <a:lnTo>
                    <a:pt x="81" y="927"/>
                  </a:lnTo>
                  <a:lnTo>
                    <a:pt x="58" y="915"/>
                  </a:lnTo>
                  <a:lnTo>
                    <a:pt x="39" y="899"/>
                  </a:lnTo>
                  <a:lnTo>
                    <a:pt x="22" y="879"/>
                  </a:lnTo>
                  <a:lnTo>
                    <a:pt x="10" y="856"/>
                  </a:lnTo>
                  <a:lnTo>
                    <a:pt x="3" y="831"/>
                  </a:lnTo>
                  <a:lnTo>
                    <a:pt x="0" y="803"/>
                  </a:lnTo>
                  <a:lnTo>
                    <a:pt x="3" y="777"/>
                  </a:lnTo>
                  <a:lnTo>
                    <a:pt x="10" y="752"/>
                  </a:lnTo>
                  <a:lnTo>
                    <a:pt x="22" y="729"/>
                  </a:lnTo>
                  <a:lnTo>
                    <a:pt x="39" y="709"/>
                  </a:lnTo>
                  <a:lnTo>
                    <a:pt x="58" y="692"/>
                  </a:lnTo>
                  <a:lnTo>
                    <a:pt x="81" y="680"/>
                  </a:lnTo>
                  <a:lnTo>
                    <a:pt x="106" y="672"/>
                  </a:lnTo>
                  <a:lnTo>
                    <a:pt x="133" y="670"/>
                  </a:lnTo>
                  <a:lnTo>
                    <a:pt x="153" y="671"/>
                  </a:lnTo>
                  <a:lnTo>
                    <a:pt x="172" y="677"/>
                  </a:lnTo>
                  <a:lnTo>
                    <a:pt x="189" y="685"/>
                  </a:lnTo>
                  <a:lnTo>
                    <a:pt x="206" y="694"/>
                  </a:lnTo>
                  <a:lnTo>
                    <a:pt x="814" y="215"/>
                  </a:lnTo>
                  <a:lnTo>
                    <a:pt x="808" y="192"/>
                  </a:lnTo>
                  <a:lnTo>
                    <a:pt x="806" y="169"/>
                  </a:lnTo>
                  <a:lnTo>
                    <a:pt x="809" y="142"/>
                  </a:lnTo>
                  <a:lnTo>
                    <a:pt x="816" y="116"/>
                  </a:lnTo>
                  <a:lnTo>
                    <a:pt x="828" y="93"/>
                  </a:lnTo>
                  <a:lnTo>
                    <a:pt x="845" y="73"/>
                  </a:lnTo>
                  <a:lnTo>
                    <a:pt x="864" y="57"/>
                  </a:lnTo>
                  <a:lnTo>
                    <a:pt x="887" y="45"/>
                  </a:lnTo>
                  <a:lnTo>
                    <a:pt x="912" y="37"/>
                  </a:lnTo>
                  <a:lnTo>
                    <a:pt x="939" y="34"/>
                  </a:lnTo>
                  <a:lnTo>
                    <a:pt x="965" y="37"/>
                  </a:lnTo>
                  <a:lnTo>
                    <a:pt x="990" y="45"/>
                  </a:lnTo>
                  <a:lnTo>
                    <a:pt x="1013" y="57"/>
                  </a:lnTo>
                  <a:lnTo>
                    <a:pt x="1032" y="73"/>
                  </a:lnTo>
                  <a:lnTo>
                    <a:pt x="1049" y="93"/>
                  </a:lnTo>
                  <a:lnTo>
                    <a:pt x="1061" y="116"/>
                  </a:lnTo>
                  <a:lnTo>
                    <a:pt x="1068" y="142"/>
                  </a:lnTo>
                  <a:lnTo>
                    <a:pt x="1070" y="169"/>
                  </a:lnTo>
                  <a:lnTo>
                    <a:pt x="1068" y="192"/>
                  </a:lnTo>
                  <a:lnTo>
                    <a:pt x="1062" y="215"/>
                  </a:lnTo>
                  <a:lnTo>
                    <a:pt x="1096" y="245"/>
                  </a:lnTo>
                  <a:lnTo>
                    <a:pt x="1134" y="277"/>
                  </a:lnTo>
                  <a:lnTo>
                    <a:pt x="1172" y="310"/>
                  </a:lnTo>
                  <a:lnTo>
                    <a:pt x="1212" y="344"/>
                  </a:lnTo>
                  <a:lnTo>
                    <a:pt x="1252" y="378"/>
                  </a:lnTo>
                  <a:lnTo>
                    <a:pt x="1289" y="411"/>
                  </a:lnTo>
                  <a:lnTo>
                    <a:pt x="1326" y="443"/>
                  </a:lnTo>
                  <a:lnTo>
                    <a:pt x="1361" y="472"/>
                  </a:lnTo>
                  <a:lnTo>
                    <a:pt x="1391" y="499"/>
                  </a:lnTo>
                  <a:lnTo>
                    <a:pt x="1410" y="487"/>
                  </a:lnTo>
                  <a:lnTo>
                    <a:pt x="1429" y="477"/>
                  </a:lnTo>
                  <a:lnTo>
                    <a:pt x="1451" y="470"/>
                  </a:lnTo>
                  <a:lnTo>
                    <a:pt x="1474" y="468"/>
                  </a:lnTo>
                  <a:lnTo>
                    <a:pt x="1499" y="471"/>
                  </a:lnTo>
                  <a:lnTo>
                    <a:pt x="1523" y="479"/>
                  </a:lnTo>
                  <a:lnTo>
                    <a:pt x="1544" y="491"/>
                  </a:lnTo>
                  <a:lnTo>
                    <a:pt x="1577" y="461"/>
                  </a:lnTo>
                  <a:lnTo>
                    <a:pt x="1613" y="428"/>
                  </a:lnTo>
                  <a:lnTo>
                    <a:pt x="1651" y="393"/>
                  </a:lnTo>
                  <a:lnTo>
                    <a:pt x="1691" y="357"/>
                  </a:lnTo>
                  <a:lnTo>
                    <a:pt x="1731" y="321"/>
                  </a:lnTo>
                  <a:lnTo>
                    <a:pt x="1771" y="284"/>
                  </a:lnTo>
                  <a:lnTo>
                    <a:pt x="1809" y="248"/>
                  </a:lnTo>
                  <a:lnTo>
                    <a:pt x="1846" y="215"/>
                  </a:lnTo>
                  <a:lnTo>
                    <a:pt x="1880" y="184"/>
                  </a:lnTo>
                  <a:lnTo>
                    <a:pt x="1873" y="160"/>
                  </a:lnTo>
                  <a:lnTo>
                    <a:pt x="1870" y="134"/>
                  </a:lnTo>
                  <a:lnTo>
                    <a:pt x="1873" y="108"/>
                  </a:lnTo>
                  <a:lnTo>
                    <a:pt x="1881" y="82"/>
                  </a:lnTo>
                  <a:lnTo>
                    <a:pt x="1893" y="59"/>
                  </a:lnTo>
                  <a:lnTo>
                    <a:pt x="1909" y="39"/>
                  </a:lnTo>
                  <a:lnTo>
                    <a:pt x="1928" y="23"/>
                  </a:lnTo>
                  <a:lnTo>
                    <a:pt x="1951" y="10"/>
                  </a:lnTo>
                  <a:lnTo>
                    <a:pt x="1975" y="2"/>
                  </a:lnTo>
                  <a:lnTo>
                    <a:pt x="2002" y="0"/>
                  </a:lnTo>
                  <a:close/>
                </a:path>
              </a:pathLst>
            </a:custGeom>
            <a:grpFill/>
            <a:ln w="0">
              <a:noFill/>
              <a:prstDash val="solid"/>
              <a:round/>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grpSp>
      <p:sp>
        <p:nvSpPr>
          <p:cNvPr id="33" name="文本框 32"/>
          <p:cNvSpPr txBox="1"/>
          <p:nvPr/>
        </p:nvSpPr>
        <p:spPr>
          <a:xfrm>
            <a:off x="1794487" y="5028557"/>
            <a:ext cx="2259273" cy="338554"/>
          </a:xfrm>
          <a:prstGeom prst="rect">
            <a:avLst/>
          </a:prstGeom>
          <a:noFill/>
        </p:spPr>
        <p:txBody>
          <a:bodyPr wrap="none" rtlCol="0">
            <a:spAutoFit/>
          </a:bodyPr>
          <a:lstStyle/>
          <a:p>
            <a:r>
              <a:rPr lang="en-CA" sz="1600" dirty="0">
                <a:latin typeface="+mj-lt"/>
              </a:rPr>
              <a:t>Pricing and Sales Analysis</a:t>
            </a:r>
          </a:p>
        </p:txBody>
      </p:sp>
      <p:sp>
        <p:nvSpPr>
          <p:cNvPr id="34" name="文本框 33"/>
          <p:cNvSpPr txBox="1"/>
          <p:nvPr/>
        </p:nvSpPr>
        <p:spPr>
          <a:xfrm>
            <a:off x="5026873" y="4975485"/>
            <a:ext cx="3188758" cy="584775"/>
          </a:xfrm>
          <a:prstGeom prst="rect">
            <a:avLst/>
          </a:prstGeom>
          <a:noFill/>
        </p:spPr>
        <p:txBody>
          <a:bodyPr wrap="none" rtlCol="0">
            <a:spAutoFit/>
          </a:bodyPr>
          <a:lstStyle/>
          <a:p>
            <a:r>
              <a:rPr lang="en-CA" altLang="zh-CN" sz="1600" dirty="0">
                <a:latin typeface="+mj-lt"/>
              </a:rPr>
              <a:t>Property Trends and Market Analysis</a:t>
            </a:r>
          </a:p>
          <a:p>
            <a:endParaRPr lang="zh-CN" altLang="en-US" sz="1600" dirty="0">
              <a:latin typeface="汉仪君黑-45简" panose="020B0604020202020204" pitchFamily="34" charset="-122"/>
              <a:ea typeface="汉仪君黑-45简" panose="020B0604020202020204" pitchFamily="34" charset="-122"/>
            </a:endParaRPr>
          </a:p>
        </p:txBody>
      </p:sp>
      <p:sp>
        <p:nvSpPr>
          <p:cNvPr id="35" name="文本框 34"/>
          <p:cNvSpPr txBox="1"/>
          <p:nvPr/>
        </p:nvSpPr>
        <p:spPr>
          <a:xfrm>
            <a:off x="9022001" y="4973825"/>
            <a:ext cx="2301849" cy="338554"/>
          </a:xfrm>
          <a:prstGeom prst="rect">
            <a:avLst/>
          </a:prstGeom>
          <a:noFill/>
        </p:spPr>
        <p:txBody>
          <a:bodyPr wrap="none" rtlCol="0">
            <a:spAutoFit/>
          </a:bodyPr>
          <a:lstStyle/>
          <a:p>
            <a:r>
              <a:rPr lang="en-CA" altLang="zh-CN" sz="1600" dirty="0">
                <a:latin typeface="+mj-lt"/>
              </a:rPr>
              <a:t>Investment Opportunities</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3" grpId="0"/>
      <p:bldP spid="34" grpId="0"/>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sp>
        <p:nvSpPr>
          <p:cNvPr id="4" name="矩形 3"/>
          <p:cNvSpPr/>
          <p:nvPr/>
        </p:nvSpPr>
        <p:spPr>
          <a:xfrm>
            <a:off x="0" y="0"/>
            <a:ext cx="286327" cy="829859"/>
          </a:xfrm>
          <a:prstGeom prst="rect">
            <a:avLst/>
          </a:prstGeom>
          <a:solidFill>
            <a:srgbClr val="28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37310" y="368194"/>
            <a:ext cx="3209276" cy="461665"/>
          </a:xfrm>
          <a:prstGeom prst="rect">
            <a:avLst/>
          </a:prstGeom>
          <a:noFill/>
        </p:spPr>
        <p:txBody>
          <a:bodyPr wrap="none" rtlCol="0">
            <a:spAutoFit/>
          </a:bodyPr>
          <a:lstStyle/>
          <a:p>
            <a:r>
              <a:rPr lang="en-CA" altLang="zh-CN" sz="2400" b="1" dirty="0">
                <a:latin typeface="+mj-lt"/>
              </a:rPr>
              <a:t>Challenges of the project</a:t>
            </a:r>
            <a:endParaRPr lang="zh-CN" altLang="en-US" sz="2400" b="1" dirty="0">
              <a:latin typeface="汉仪君黑-45简" panose="020B0604020202020204" pitchFamily="34" charset="-122"/>
              <a:ea typeface="汉仪君黑-45简" panose="020B0604020202020204" pitchFamily="34" charset="-122"/>
            </a:endParaRPr>
          </a:p>
        </p:txBody>
      </p:sp>
      <p:sp>
        <p:nvSpPr>
          <p:cNvPr id="3" name="平行四边形 2"/>
          <p:cNvSpPr/>
          <p:nvPr/>
        </p:nvSpPr>
        <p:spPr>
          <a:xfrm>
            <a:off x="0" y="0"/>
            <a:ext cx="637310" cy="829859"/>
          </a:xfrm>
          <a:prstGeom prst="parallelogram">
            <a:avLst>
              <a:gd name="adj" fmla="val 45290"/>
            </a:avLst>
          </a:prstGeom>
          <a:solidFill>
            <a:srgbClr val="57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465267" y="1496291"/>
            <a:ext cx="1653309" cy="1653309"/>
          </a:xfrm>
          <a:prstGeom prst="ellipse">
            <a:avLst/>
          </a:prstGeom>
          <a:solidFill>
            <a:srgbClr val="578FB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465267" y="2684467"/>
            <a:ext cx="1724593" cy="1724593"/>
          </a:xfrm>
          <a:prstGeom prst="ellipse">
            <a:avLst/>
          </a:prstGeom>
          <a:solidFill>
            <a:srgbClr val="9DCBD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252434" y="1490225"/>
            <a:ext cx="1653309" cy="1653309"/>
          </a:xfrm>
          <a:prstGeom prst="ellipse">
            <a:avLst/>
          </a:prstGeom>
          <a:solidFill>
            <a:srgbClr val="578FB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5252434" y="2678401"/>
            <a:ext cx="1724593" cy="1724593"/>
          </a:xfrm>
          <a:prstGeom prst="ellipse">
            <a:avLst/>
          </a:prstGeom>
          <a:solidFill>
            <a:srgbClr val="9DCBD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9110887" y="1496290"/>
            <a:ext cx="1653309" cy="1653309"/>
          </a:xfrm>
          <a:prstGeom prst="ellipse">
            <a:avLst/>
          </a:prstGeom>
          <a:solidFill>
            <a:srgbClr val="578FB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9110887" y="2684466"/>
            <a:ext cx="1724593" cy="1724593"/>
          </a:xfrm>
          <a:prstGeom prst="ellipse">
            <a:avLst/>
          </a:prstGeom>
          <a:solidFill>
            <a:srgbClr val="9DCBD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1522319" y="3149599"/>
            <a:ext cx="1401346" cy="707886"/>
          </a:xfrm>
          <a:prstGeom prst="rect">
            <a:avLst/>
          </a:prstGeom>
          <a:noFill/>
        </p:spPr>
        <p:txBody>
          <a:bodyPr wrap="none" rtlCol="0">
            <a:spAutoFit/>
          </a:bodyPr>
          <a:lstStyle/>
          <a:p>
            <a:r>
              <a:rPr lang="en-US" altLang="zh-CN" sz="4000" dirty="0">
                <a:solidFill>
                  <a:schemeClr val="bg1"/>
                </a:solidFill>
                <a:latin typeface="汉仪君黑-45简" panose="020B0604020202020204" pitchFamily="34" charset="-122"/>
                <a:ea typeface="汉仪君黑-45简" panose="020B0604020202020204" pitchFamily="34" charset="-122"/>
              </a:rPr>
              <a:t> 80%</a:t>
            </a:r>
            <a:endParaRPr lang="zh-CN" altLang="en-US" sz="4000" dirty="0">
              <a:solidFill>
                <a:schemeClr val="bg1"/>
              </a:solidFill>
              <a:latin typeface="汉仪君黑-45简" panose="020B0604020202020204" pitchFamily="34" charset="-122"/>
              <a:ea typeface="汉仪君黑-45简" panose="020B0604020202020204" pitchFamily="34" charset="-122"/>
            </a:endParaRPr>
          </a:p>
        </p:txBody>
      </p:sp>
      <p:sp>
        <p:nvSpPr>
          <p:cNvPr id="22" name="文本框 21"/>
          <p:cNvSpPr txBox="1"/>
          <p:nvPr/>
        </p:nvSpPr>
        <p:spPr>
          <a:xfrm>
            <a:off x="5301568" y="3186754"/>
            <a:ext cx="1393330" cy="707886"/>
          </a:xfrm>
          <a:prstGeom prst="rect">
            <a:avLst/>
          </a:prstGeom>
          <a:noFill/>
        </p:spPr>
        <p:txBody>
          <a:bodyPr wrap="none" rtlCol="0">
            <a:spAutoFit/>
          </a:bodyPr>
          <a:lstStyle/>
          <a:p>
            <a:r>
              <a:rPr lang="en-US" altLang="zh-CN" sz="4000" dirty="0">
                <a:solidFill>
                  <a:schemeClr val="bg1"/>
                </a:solidFill>
                <a:latin typeface="汉仪君黑-45简" panose="020B0604020202020204" pitchFamily="34" charset="-122"/>
                <a:ea typeface="汉仪君黑-45简" panose="020B0604020202020204" pitchFamily="34" charset="-122"/>
              </a:rPr>
              <a:t> 90%</a:t>
            </a:r>
            <a:endParaRPr lang="zh-CN" altLang="en-US" sz="4000" dirty="0">
              <a:solidFill>
                <a:schemeClr val="bg1"/>
              </a:solidFill>
              <a:latin typeface="汉仪君黑-45简" panose="020B0604020202020204" pitchFamily="34" charset="-122"/>
              <a:ea typeface="汉仪君黑-45简" panose="020B0604020202020204" pitchFamily="34" charset="-122"/>
            </a:endParaRPr>
          </a:p>
        </p:txBody>
      </p:sp>
      <p:sp>
        <p:nvSpPr>
          <p:cNvPr id="23" name="文本框 22"/>
          <p:cNvSpPr txBox="1"/>
          <p:nvPr/>
        </p:nvSpPr>
        <p:spPr>
          <a:xfrm>
            <a:off x="9268335" y="3197187"/>
            <a:ext cx="1401346" cy="707886"/>
          </a:xfrm>
          <a:prstGeom prst="rect">
            <a:avLst/>
          </a:prstGeom>
          <a:noFill/>
        </p:spPr>
        <p:txBody>
          <a:bodyPr wrap="none" rtlCol="0">
            <a:spAutoFit/>
          </a:bodyPr>
          <a:lstStyle/>
          <a:p>
            <a:r>
              <a:rPr lang="en-US" altLang="zh-CN" sz="4000" dirty="0">
                <a:solidFill>
                  <a:schemeClr val="bg1"/>
                </a:solidFill>
                <a:latin typeface="汉仪君黑-45简" panose="020B0604020202020204" pitchFamily="34" charset="-122"/>
                <a:ea typeface="汉仪君黑-45简" panose="020B0604020202020204" pitchFamily="34" charset="-122"/>
              </a:rPr>
              <a:t> 80%</a:t>
            </a:r>
            <a:endParaRPr lang="zh-CN" altLang="en-US" sz="4000" dirty="0">
              <a:solidFill>
                <a:schemeClr val="bg1"/>
              </a:solidFill>
              <a:latin typeface="汉仪君黑-45简" panose="020B0604020202020204" pitchFamily="34" charset="-122"/>
              <a:ea typeface="汉仪君黑-45简" panose="020B0604020202020204" pitchFamily="34" charset="-122"/>
            </a:endParaRPr>
          </a:p>
        </p:txBody>
      </p:sp>
      <p:grpSp>
        <p:nvGrpSpPr>
          <p:cNvPr id="25" name="Group 39"/>
          <p:cNvGrpSpPr/>
          <p:nvPr/>
        </p:nvGrpSpPr>
        <p:grpSpPr>
          <a:xfrm>
            <a:off x="1870621" y="1895340"/>
            <a:ext cx="884652" cy="549842"/>
            <a:chOff x="2292350" y="982663"/>
            <a:chExt cx="973138" cy="604837"/>
          </a:xfrm>
          <a:solidFill>
            <a:schemeClr val="bg1"/>
          </a:solidFill>
        </p:grpSpPr>
        <p:sp>
          <p:nvSpPr>
            <p:cNvPr id="27" name="Freeform 14"/>
            <p:cNvSpPr/>
            <p:nvPr/>
          </p:nvSpPr>
          <p:spPr bwMode="auto">
            <a:xfrm>
              <a:off x="2713038" y="1352550"/>
              <a:ext cx="49213" cy="50800"/>
            </a:xfrm>
            <a:custGeom>
              <a:avLst/>
              <a:gdLst>
                <a:gd name="T0" fmla="*/ 95 w 190"/>
                <a:gd name="T1" fmla="*/ 0 h 190"/>
                <a:gd name="T2" fmla="*/ 119 w 190"/>
                <a:gd name="T3" fmla="*/ 3 h 190"/>
                <a:gd name="T4" fmla="*/ 143 w 190"/>
                <a:gd name="T5" fmla="*/ 13 h 190"/>
                <a:gd name="T6" fmla="*/ 162 w 190"/>
                <a:gd name="T7" fmla="*/ 28 h 190"/>
                <a:gd name="T8" fmla="*/ 176 w 190"/>
                <a:gd name="T9" fmla="*/ 48 h 190"/>
                <a:gd name="T10" fmla="*/ 186 w 190"/>
                <a:gd name="T11" fmla="*/ 70 h 190"/>
                <a:gd name="T12" fmla="*/ 190 w 190"/>
                <a:gd name="T13" fmla="*/ 95 h 190"/>
                <a:gd name="T14" fmla="*/ 186 w 190"/>
                <a:gd name="T15" fmla="*/ 120 h 190"/>
                <a:gd name="T16" fmla="*/ 176 w 190"/>
                <a:gd name="T17" fmla="*/ 143 h 190"/>
                <a:gd name="T18" fmla="*/ 162 w 190"/>
                <a:gd name="T19" fmla="*/ 163 h 190"/>
                <a:gd name="T20" fmla="*/ 143 w 190"/>
                <a:gd name="T21" fmla="*/ 177 h 190"/>
                <a:gd name="T22" fmla="*/ 119 w 190"/>
                <a:gd name="T23" fmla="*/ 186 h 190"/>
                <a:gd name="T24" fmla="*/ 95 w 190"/>
                <a:gd name="T25" fmla="*/ 190 h 190"/>
                <a:gd name="T26" fmla="*/ 69 w 190"/>
                <a:gd name="T27" fmla="*/ 186 h 190"/>
                <a:gd name="T28" fmla="*/ 47 w 190"/>
                <a:gd name="T29" fmla="*/ 177 h 190"/>
                <a:gd name="T30" fmla="*/ 28 w 190"/>
                <a:gd name="T31" fmla="*/ 163 h 190"/>
                <a:gd name="T32" fmla="*/ 12 w 190"/>
                <a:gd name="T33" fmla="*/ 143 h 190"/>
                <a:gd name="T34" fmla="*/ 3 w 190"/>
                <a:gd name="T35" fmla="*/ 120 h 190"/>
                <a:gd name="T36" fmla="*/ 0 w 190"/>
                <a:gd name="T37" fmla="*/ 95 h 190"/>
                <a:gd name="T38" fmla="*/ 3 w 190"/>
                <a:gd name="T39" fmla="*/ 70 h 190"/>
                <a:gd name="T40" fmla="*/ 12 w 190"/>
                <a:gd name="T41" fmla="*/ 48 h 190"/>
                <a:gd name="T42" fmla="*/ 28 w 190"/>
                <a:gd name="T43" fmla="*/ 28 h 190"/>
                <a:gd name="T44" fmla="*/ 47 w 190"/>
                <a:gd name="T45" fmla="*/ 13 h 190"/>
                <a:gd name="T46" fmla="*/ 69 w 190"/>
                <a:gd name="T47" fmla="*/ 3 h 190"/>
                <a:gd name="T48" fmla="*/ 95 w 190"/>
                <a:gd name="T49"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0" h="190">
                  <a:moveTo>
                    <a:pt x="95" y="0"/>
                  </a:moveTo>
                  <a:lnTo>
                    <a:pt x="119" y="3"/>
                  </a:lnTo>
                  <a:lnTo>
                    <a:pt x="143" y="13"/>
                  </a:lnTo>
                  <a:lnTo>
                    <a:pt x="162" y="28"/>
                  </a:lnTo>
                  <a:lnTo>
                    <a:pt x="176" y="48"/>
                  </a:lnTo>
                  <a:lnTo>
                    <a:pt x="186" y="70"/>
                  </a:lnTo>
                  <a:lnTo>
                    <a:pt x="190" y="95"/>
                  </a:lnTo>
                  <a:lnTo>
                    <a:pt x="186" y="120"/>
                  </a:lnTo>
                  <a:lnTo>
                    <a:pt x="176" y="143"/>
                  </a:lnTo>
                  <a:lnTo>
                    <a:pt x="162" y="163"/>
                  </a:lnTo>
                  <a:lnTo>
                    <a:pt x="143" y="177"/>
                  </a:lnTo>
                  <a:lnTo>
                    <a:pt x="119" y="186"/>
                  </a:lnTo>
                  <a:lnTo>
                    <a:pt x="95" y="190"/>
                  </a:lnTo>
                  <a:lnTo>
                    <a:pt x="69" y="186"/>
                  </a:lnTo>
                  <a:lnTo>
                    <a:pt x="47" y="177"/>
                  </a:lnTo>
                  <a:lnTo>
                    <a:pt x="28" y="163"/>
                  </a:lnTo>
                  <a:lnTo>
                    <a:pt x="12" y="143"/>
                  </a:lnTo>
                  <a:lnTo>
                    <a:pt x="3" y="120"/>
                  </a:lnTo>
                  <a:lnTo>
                    <a:pt x="0" y="95"/>
                  </a:lnTo>
                  <a:lnTo>
                    <a:pt x="3" y="70"/>
                  </a:lnTo>
                  <a:lnTo>
                    <a:pt x="12" y="48"/>
                  </a:lnTo>
                  <a:lnTo>
                    <a:pt x="28" y="28"/>
                  </a:lnTo>
                  <a:lnTo>
                    <a:pt x="47" y="13"/>
                  </a:lnTo>
                  <a:lnTo>
                    <a:pt x="69" y="3"/>
                  </a:lnTo>
                  <a:lnTo>
                    <a:pt x="95" y="0"/>
                  </a:lnTo>
                  <a:close/>
                </a:path>
              </a:pathLst>
            </a:custGeom>
            <a:grpFill/>
            <a:ln w="0">
              <a:noFill/>
              <a:prstDash val="solid"/>
              <a:round/>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28" name="Freeform 15"/>
            <p:cNvSpPr/>
            <p:nvPr/>
          </p:nvSpPr>
          <p:spPr bwMode="auto">
            <a:xfrm>
              <a:off x="2803525" y="1352550"/>
              <a:ext cx="50800" cy="50800"/>
            </a:xfrm>
            <a:custGeom>
              <a:avLst/>
              <a:gdLst>
                <a:gd name="T0" fmla="*/ 95 w 189"/>
                <a:gd name="T1" fmla="*/ 0 h 190"/>
                <a:gd name="T2" fmla="*/ 120 w 189"/>
                <a:gd name="T3" fmla="*/ 3 h 190"/>
                <a:gd name="T4" fmla="*/ 143 w 189"/>
                <a:gd name="T5" fmla="*/ 13 h 190"/>
                <a:gd name="T6" fmla="*/ 163 w 189"/>
                <a:gd name="T7" fmla="*/ 28 h 190"/>
                <a:gd name="T8" fmla="*/ 177 w 189"/>
                <a:gd name="T9" fmla="*/ 48 h 190"/>
                <a:gd name="T10" fmla="*/ 186 w 189"/>
                <a:gd name="T11" fmla="*/ 70 h 190"/>
                <a:gd name="T12" fmla="*/ 189 w 189"/>
                <a:gd name="T13" fmla="*/ 95 h 190"/>
                <a:gd name="T14" fmla="*/ 186 w 189"/>
                <a:gd name="T15" fmla="*/ 120 h 190"/>
                <a:gd name="T16" fmla="*/ 177 w 189"/>
                <a:gd name="T17" fmla="*/ 143 h 190"/>
                <a:gd name="T18" fmla="*/ 163 w 189"/>
                <a:gd name="T19" fmla="*/ 163 h 190"/>
                <a:gd name="T20" fmla="*/ 143 w 189"/>
                <a:gd name="T21" fmla="*/ 177 h 190"/>
                <a:gd name="T22" fmla="*/ 120 w 189"/>
                <a:gd name="T23" fmla="*/ 186 h 190"/>
                <a:gd name="T24" fmla="*/ 95 w 189"/>
                <a:gd name="T25" fmla="*/ 190 h 190"/>
                <a:gd name="T26" fmla="*/ 70 w 189"/>
                <a:gd name="T27" fmla="*/ 186 h 190"/>
                <a:gd name="T28" fmla="*/ 47 w 189"/>
                <a:gd name="T29" fmla="*/ 177 h 190"/>
                <a:gd name="T30" fmla="*/ 28 w 189"/>
                <a:gd name="T31" fmla="*/ 163 h 190"/>
                <a:gd name="T32" fmla="*/ 13 w 189"/>
                <a:gd name="T33" fmla="*/ 143 h 190"/>
                <a:gd name="T34" fmla="*/ 3 w 189"/>
                <a:gd name="T35" fmla="*/ 120 h 190"/>
                <a:gd name="T36" fmla="*/ 0 w 189"/>
                <a:gd name="T37" fmla="*/ 95 h 190"/>
                <a:gd name="T38" fmla="*/ 3 w 189"/>
                <a:gd name="T39" fmla="*/ 70 h 190"/>
                <a:gd name="T40" fmla="*/ 13 w 189"/>
                <a:gd name="T41" fmla="*/ 48 h 190"/>
                <a:gd name="T42" fmla="*/ 28 w 189"/>
                <a:gd name="T43" fmla="*/ 28 h 190"/>
                <a:gd name="T44" fmla="*/ 47 w 189"/>
                <a:gd name="T45" fmla="*/ 13 h 190"/>
                <a:gd name="T46" fmla="*/ 70 w 189"/>
                <a:gd name="T47" fmla="*/ 3 h 190"/>
                <a:gd name="T48" fmla="*/ 95 w 189"/>
                <a:gd name="T49"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9" h="190">
                  <a:moveTo>
                    <a:pt x="95" y="0"/>
                  </a:moveTo>
                  <a:lnTo>
                    <a:pt x="120" y="3"/>
                  </a:lnTo>
                  <a:lnTo>
                    <a:pt x="143" y="13"/>
                  </a:lnTo>
                  <a:lnTo>
                    <a:pt x="163" y="28"/>
                  </a:lnTo>
                  <a:lnTo>
                    <a:pt x="177" y="48"/>
                  </a:lnTo>
                  <a:lnTo>
                    <a:pt x="186" y="70"/>
                  </a:lnTo>
                  <a:lnTo>
                    <a:pt x="189" y="95"/>
                  </a:lnTo>
                  <a:lnTo>
                    <a:pt x="186" y="120"/>
                  </a:lnTo>
                  <a:lnTo>
                    <a:pt x="177" y="143"/>
                  </a:lnTo>
                  <a:lnTo>
                    <a:pt x="163" y="163"/>
                  </a:lnTo>
                  <a:lnTo>
                    <a:pt x="143" y="177"/>
                  </a:lnTo>
                  <a:lnTo>
                    <a:pt x="120" y="186"/>
                  </a:lnTo>
                  <a:lnTo>
                    <a:pt x="95" y="190"/>
                  </a:lnTo>
                  <a:lnTo>
                    <a:pt x="70" y="186"/>
                  </a:lnTo>
                  <a:lnTo>
                    <a:pt x="47" y="177"/>
                  </a:lnTo>
                  <a:lnTo>
                    <a:pt x="28" y="163"/>
                  </a:lnTo>
                  <a:lnTo>
                    <a:pt x="13" y="143"/>
                  </a:lnTo>
                  <a:lnTo>
                    <a:pt x="3" y="120"/>
                  </a:lnTo>
                  <a:lnTo>
                    <a:pt x="0" y="95"/>
                  </a:lnTo>
                  <a:lnTo>
                    <a:pt x="3" y="70"/>
                  </a:lnTo>
                  <a:lnTo>
                    <a:pt x="13" y="48"/>
                  </a:lnTo>
                  <a:lnTo>
                    <a:pt x="28" y="28"/>
                  </a:lnTo>
                  <a:lnTo>
                    <a:pt x="47" y="13"/>
                  </a:lnTo>
                  <a:lnTo>
                    <a:pt x="70" y="3"/>
                  </a:lnTo>
                  <a:lnTo>
                    <a:pt x="95" y="0"/>
                  </a:lnTo>
                  <a:close/>
                </a:path>
              </a:pathLst>
            </a:custGeom>
            <a:grpFill/>
            <a:ln w="0">
              <a:noFill/>
              <a:prstDash val="solid"/>
              <a:round/>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29" name="Freeform 16"/>
            <p:cNvSpPr/>
            <p:nvPr/>
          </p:nvSpPr>
          <p:spPr bwMode="auto">
            <a:xfrm>
              <a:off x="2606675" y="1117600"/>
              <a:ext cx="314325" cy="215900"/>
            </a:xfrm>
            <a:custGeom>
              <a:avLst/>
              <a:gdLst>
                <a:gd name="T0" fmla="*/ 82 w 1188"/>
                <a:gd name="T1" fmla="*/ 0 h 819"/>
                <a:gd name="T2" fmla="*/ 103 w 1188"/>
                <a:gd name="T3" fmla="*/ 4 h 819"/>
                <a:gd name="T4" fmla="*/ 122 w 1188"/>
                <a:gd name="T5" fmla="*/ 13 h 819"/>
                <a:gd name="T6" fmla="*/ 212 w 1188"/>
                <a:gd name="T7" fmla="*/ 68 h 819"/>
                <a:gd name="T8" fmla="*/ 225 w 1188"/>
                <a:gd name="T9" fmla="*/ 78 h 819"/>
                <a:gd name="T10" fmla="*/ 237 w 1188"/>
                <a:gd name="T11" fmla="*/ 92 h 819"/>
                <a:gd name="T12" fmla="*/ 244 w 1188"/>
                <a:gd name="T13" fmla="*/ 107 h 819"/>
                <a:gd name="T14" fmla="*/ 293 w 1188"/>
                <a:gd name="T15" fmla="*/ 231 h 819"/>
                <a:gd name="T16" fmla="*/ 1141 w 1188"/>
                <a:gd name="T17" fmla="*/ 231 h 819"/>
                <a:gd name="T18" fmla="*/ 1156 w 1188"/>
                <a:gd name="T19" fmla="*/ 233 h 819"/>
                <a:gd name="T20" fmla="*/ 1169 w 1188"/>
                <a:gd name="T21" fmla="*/ 241 h 819"/>
                <a:gd name="T22" fmla="*/ 1180 w 1188"/>
                <a:gd name="T23" fmla="*/ 252 h 819"/>
                <a:gd name="T24" fmla="*/ 1186 w 1188"/>
                <a:gd name="T25" fmla="*/ 266 h 819"/>
                <a:gd name="T26" fmla="*/ 1188 w 1188"/>
                <a:gd name="T27" fmla="*/ 281 h 819"/>
                <a:gd name="T28" fmla="*/ 1185 w 1188"/>
                <a:gd name="T29" fmla="*/ 296 h 819"/>
                <a:gd name="T30" fmla="*/ 996 w 1188"/>
                <a:gd name="T31" fmla="*/ 788 h 819"/>
                <a:gd name="T32" fmla="*/ 988 w 1188"/>
                <a:gd name="T33" fmla="*/ 802 h 819"/>
                <a:gd name="T34" fmla="*/ 978 w 1188"/>
                <a:gd name="T35" fmla="*/ 811 h 819"/>
                <a:gd name="T36" fmla="*/ 966 w 1188"/>
                <a:gd name="T37" fmla="*/ 817 h 819"/>
                <a:gd name="T38" fmla="*/ 951 w 1188"/>
                <a:gd name="T39" fmla="*/ 819 h 819"/>
                <a:gd name="T40" fmla="*/ 380 w 1188"/>
                <a:gd name="T41" fmla="*/ 819 h 819"/>
                <a:gd name="T42" fmla="*/ 366 w 1188"/>
                <a:gd name="T43" fmla="*/ 817 h 819"/>
                <a:gd name="T44" fmla="*/ 354 w 1188"/>
                <a:gd name="T45" fmla="*/ 811 h 819"/>
                <a:gd name="T46" fmla="*/ 344 w 1188"/>
                <a:gd name="T47" fmla="*/ 802 h 819"/>
                <a:gd name="T48" fmla="*/ 336 w 1188"/>
                <a:gd name="T49" fmla="*/ 788 h 819"/>
                <a:gd name="T50" fmla="*/ 105 w 1188"/>
                <a:gd name="T51" fmla="*/ 190 h 819"/>
                <a:gd name="T52" fmla="*/ 38 w 1188"/>
                <a:gd name="T53" fmla="*/ 149 h 819"/>
                <a:gd name="T54" fmla="*/ 22 w 1188"/>
                <a:gd name="T55" fmla="*/ 135 h 819"/>
                <a:gd name="T56" fmla="*/ 9 w 1188"/>
                <a:gd name="T57" fmla="*/ 118 h 819"/>
                <a:gd name="T58" fmla="*/ 3 w 1188"/>
                <a:gd name="T59" fmla="*/ 98 h 819"/>
                <a:gd name="T60" fmla="*/ 0 w 1188"/>
                <a:gd name="T61" fmla="*/ 78 h 819"/>
                <a:gd name="T62" fmla="*/ 4 w 1188"/>
                <a:gd name="T63" fmla="*/ 58 h 819"/>
                <a:gd name="T64" fmla="*/ 13 w 1188"/>
                <a:gd name="T65" fmla="*/ 38 h 819"/>
                <a:gd name="T66" fmla="*/ 26 w 1188"/>
                <a:gd name="T67" fmla="*/ 21 h 819"/>
                <a:gd name="T68" fmla="*/ 43 w 1188"/>
                <a:gd name="T69" fmla="*/ 9 h 819"/>
                <a:gd name="T70" fmla="*/ 62 w 1188"/>
                <a:gd name="T71" fmla="*/ 3 h 819"/>
                <a:gd name="T72" fmla="*/ 82 w 1188"/>
                <a:gd name="T73"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8" h="819">
                  <a:moveTo>
                    <a:pt x="82" y="0"/>
                  </a:moveTo>
                  <a:lnTo>
                    <a:pt x="103" y="4"/>
                  </a:lnTo>
                  <a:lnTo>
                    <a:pt x="122" y="13"/>
                  </a:lnTo>
                  <a:lnTo>
                    <a:pt x="212" y="68"/>
                  </a:lnTo>
                  <a:lnTo>
                    <a:pt x="225" y="78"/>
                  </a:lnTo>
                  <a:lnTo>
                    <a:pt x="237" y="92"/>
                  </a:lnTo>
                  <a:lnTo>
                    <a:pt x="244" y="107"/>
                  </a:lnTo>
                  <a:lnTo>
                    <a:pt x="293" y="231"/>
                  </a:lnTo>
                  <a:lnTo>
                    <a:pt x="1141" y="231"/>
                  </a:lnTo>
                  <a:lnTo>
                    <a:pt x="1156" y="233"/>
                  </a:lnTo>
                  <a:lnTo>
                    <a:pt x="1169" y="241"/>
                  </a:lnTo>
                  <a:lnTo>
                    <a:pt x="1180" y="252"/>
                  </a:lnTo>
                  <a:lnTo>
                    <a:pt x="1186" y="266"/>
                  </a:lnTo>
                  <a:lnTo>
                    <a:pt x="1188" y="281"/>
                  </a:lnTo>
                  <a:lnTo>
                    <a:pt x="1185" y="296"/>
                  </a:lnTo>
                  <a:lnTo>
                    <a:pt x="996" y="788"/>
                  </a:lnTo>
                  <a:lnTo>
                    <a:pt x="988" y="802"/>
                  </a:lnTo>
                  <a:lnTo>
                    <a:pt x="978" y="811"/>
                  </a:lnTo>
                  <a:lnTo>
                    <a:pt x="966" y="817"/>
                  </a:lnTo>
                  <a:lnTo>
                    <a:pt x="951" y="819"/>
                  </a:lnTo>
                  <a:lnTo>
                    <a:pt x="380" y="819"/>
                  </a:lnTo>
                  <a:lnTo>
                    <a:pt x="366" y="817"/>
                  </a:lnTo>
                  <a:lnTo>
                    <a:pt x="354" y="811"/>
                  </a:lnTo>
                  <a:lnTo>
                    <a:pt x="344" y="802"/>
                  </a:lnTo>
                  <a:lnTo>
                    <a:pt x="336" y="788"/>
                  </a:lnTo>
                  <a:lnTo>
                    <a:pt x="105" y="190"/>
                  </a:lnTo>
                  <a:lnTo>
                    <a:pt x="38" y="149"/>
                  </a:lnTo>
                  <a:lnTo>
                    <a:pt x="22" y="135"/>
                  </a:lnTo>
                  <a:lnTo>
                    <a:pt x="9" y="118"/>
                  </a:lnTo>
                  <a:lnTo>
                    <a:pt x="3" y="98"/>
                  </a:lnTo>
                  <a:lnTo>
                    <a:pt x="0" y="78"/>
                  </a:lnTo>
                  <a:lnTo>
                    <a:pt x="4" y="58"/>
                  </a:lnTo>
                  <a:lnTo>
                    <a:pt x="13" y="38"/>
                  </a:lnTo>
                  <a:lnTo>
                    <a:pt x="26" y="21"/>
                  </a:lnTo>
                  <a:lnTo>
                    <a:pt x="43" y="9"/>
                  </a:lnTo>
                  <a:lnTo>
                    <a:pt x="62" y="3"/>
                  </a:lnTo>
                  <a:lnTo>
                    <a:pt x="82" y="0"/>
                  </a:lnTo>
                  <a:close/>
                </a:path>
              </a:pathLst>
            </a:custGeom>
            <a:grpFill/>
            <a:ln w="0">
              <a:noFill/>
              <a:prstDash val="solid"/>
              <a:round/>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30" name="Freeform 17"/>
            <p:cNvSpPr>
              <a:spLocks noEditPoints="1"/>
            </p:cNvSpPr>
            <p:nvPr/>
          </p:nvSpPr>
          <p:spPr bwMode="auto">
            <a:xfrm>
              <a:off x="2292350" y="982663"/>
              <a:ext cx="973138" cy="604837"/>
            </a:xfrm>
            <a:custGeom>
              <a:avLst/>
              <a:gdLst>
                <a:gd name="T0" fmla="*/ 495 w 3678"/>
                <a:gd name="T1" fmla="*/ 1854 h 2285"/>
                <a:gd name="T2" fmla="*/ 3175 w 3678"/>
                <a:gd name="T3" fmla="*/ 242 h 2285"/>
                <a:gd name="T4" fmla="*/ 391 w 3678"/>
                <a:gd name="T5" fmla="*/ 0 h 2285"/>
                <a:gd name="T6" fmla="*/ 3306 w 3678"/>
                <a:gd name="T7" fmla="*/ 4 h 2285"/>
                <a:gd name="T8" fmla="*/ 3356 w 3678"/>
                <a:gd name="T9" fmla="*/ 25 h 2285"/>
                <a:gd name="T10" fmla="*/ 3394 w 3678"/>
                <a:gd name="T11" fmla="*/ 62 h 2285"/>
                <a:gd name="T12" fmla="*/ 3414 w 3678"/>
                <a:gd name="T13" fmla="*/ 112 h 2285"/>
                <a:gd name="T14" fmla="*/ 3417 w 3678"/>
                <a:gd name="T15" fmla="*/ 1948 h 2285"/>
                <a:gd name="T16" fmla="*/ 3635 w 3678"/>
                <a:gd name="T17" fmla="*/ 1952 h 2285"/>
                <a:gd name="T18" fmla="*/ 3666 w 3678"/>
                <a:gd name="T19" fmla="*/ 1974 h 2285"/>
                <a:gd name="T20" fmla="*/ 3678 w 3678"/>
                <a:gd name="T21" fmla="*/ 2012 h 2285"/>
                <a:gd name="T22" fmla="*/ 3667 w 3678"/>
                <a:gd name="T23" fmla="*/ 2091 h 2285"/>
                <a:gd name="T24" fmla="*/ 3633 w 3678"/>
                <a:gd name="T25" fmla="*/ 2161 h 2285"/>
                <a:gd name="T26" fmla="*/ 3584 w 3678"/>
                <a:gd name="T27" fmla="*/ 2218 h 2285"/>
                <a:gd name="T28" fmla="*/ 3520 w 3678"/>
                <a:gd name="T29" fmla="*/ 2260 h 2285"/>
                <a:gd name="T30" fmla="*/ 3445 w 3678"/>
                <a:gd name="T31" fmla="*/ 2283 h 2285"/>
                <a:gd name="T32" fmla="*/ 2903 w 3678"/>
                <a:gd name="T33" fmla="*/ 2285 h 2285"/>
                <a:gd name="T34" fmla="*/ 2900 w 3678"/>
                <a:gd name="T35" fmla="*/ 2147 h 2285"/>
                <a:gd name="T36" fmla="*/ 2881 w 3678"/>
                <a:gd name="T37" fmla="*/ 2113 h 2285"/>
                <a:gd name="T38" fmla="*/ 2847 w 3678"/>
                <a:gd name="T39" fmla="*/ 2093 h 2285"/>
                <a:gd name="T40" fmla="*/ 2806 w 3678"/>
                <a:gd name="T41" fmla="*/ 2093 h 2285"/>
                <a:gd name="T42" fmla="*/ 2773 w 3678"/>
                <a:gd name="T43" fmla="*/ 2113 h 2285"/>
                <a:gd name="T44" fmla="*/ 2753 w 3678"/>
                <a:gd name="T45" fmla="*/ 2147 h 2285"/>
                <a:gd name="T46" fmla="*/ 2751 w 3678"/>
                <a:gd name="T47" fmla="*/ 2285 h 2285"/>
                <a:gd name="T48" fmla="*/ 2626 w 3678"/>
                <a:gd name="T49" fmla="*/ 2167 h 2285"/>
                <a:gd name="T50" fmla="*/ 2616 w 3678"/>
                <a:gd name="T51" fmla="*/ 2129 h 2285"/>
                <a:gd name="T52" fmla="*/ 2588 w 3678"/>
                <a:gd name="T53" fmla="*/ 2101 h 2285"/>
                <a:gd name="T54" fmla="*/ 2550 w 3678"/>
                <a:gd name="T55" fmla="*/ 2091 h 2285"/>
                <a:gd name="T56" fmla="*/ 2511 w 3678"/>
                <a:gd name="T57" fmla="*/ 2101 h 2285"/>
                <a:gd name="T58" fmla="*/ 2484 w 3678"/>
                <a:gd name="T59" fmla="*/ 2129 h 2285"/>
                <a:gd name="T60" fmla="*/ 2473 w 3678"/>
                <a:gd name="T61" fmla="*/ 2167 h 2285"/>
                <a:gd name="T62" fmla="*/ 273 w 3678"/>
                <a:gd name="T63" fmla="*/ 2285 h 2285"/>
                <a:gd name="T64" fmla="*/ 195 w 3678"/>
                <a:gd name="T65" fmla="*/ 2274 h 2285"/>
                <a:gd name="T66" fmla="*/ 125 w 3678"/>
                <a:gd name="T67" fmla="*/ 2241 h 2285"/>
                <a:gd name="T68" fmla="*/ 67 w 3678"/>
                <a:gd name="T69" fmla="*/ 2191 h 2285"/>
                <a:gd name="T70" fmla="*/ 26 w 3678"/>
                <a:gd name="T71" fmla="*/ 2127 h 2285"/>
                <a:gd name="T72" fmla="*/ 3 w 3678"/>
                <a:gd name="T73" fmla="*/ 2052 h 2285"/>
                <a:gd name="T74" fmla="*/ 3 w 3678"/>
                <a:gd name="T75" fmla="*/ 1992 h 2285"/>
                <a:gd name="T76" fmla="*/ 26 w 3678"/>
                <a:gd name="T77" fmla="*/ 1961 h 2285"/>
                <a:gd name="T78" fmla="*/ 64 w 3678"/>
                <a:gd name="T79" fmla="*/ 1948 h 2285"/>
                <a:gd name="T80" fmla="*/ 253 w 3678"/>
                <a:gd name="T81" fmla="*/ 140 h 2285"/>
                <a:gd name="T82" fmla="*/ 263 w 3678"/>
                <a:gd name="T83" fmla="*/ 85 h 2285"/>
                <a:gd name="T84" fmla="*/ 293 w 3678"/>
                <a:gd name="T85" fmla="*/ 41 h 2285"/>
                <a:gd name="T86" fmla="*/ 338 w 3678"/>
                <a:gd name="T87" fmla="*/ 11 h 2285"/>
                <a:gd name="T88" fmla="*/ 391 w 3678"/>
                <a:gd name="T89" fmla="*/ 0 h 2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78" h="2285">
                  <a:moveTo>
                    <a:pt x="495" y="242"/>
                  </a:moveTo>
                  <a:lnTo>
                    <a:pt x="495" y="1854"/>
                  </a:lnTo>
                  <a:lnTo>
                    <a:pt x="3175" y="1854"/>
                  </a:lnTo>
                  <a:lnTo>
                    <a:pt x="3175" y="242"/>
                  </a:lnTo>
                  <a:lnTo>
                    <a:pt x="495" y="242"/>
                  </a:lnTo>
                  <a:close/>
                  <a:moveTo>
                    <a:pt x="391" y="0"/>
                  </a:moveTo>
                  <a:lnTo>
                    <a:pt x="3278" y="0"/>
                  </a:lnTo>
                  <a:lnTo>
                    <a:pt x="3306" y="4"/>
                  </a:lnTo>
                  <a:lnTo>
                    <a:pt x="3332" y="11"/>
                  </a:lnTo>
                  <a:lnTo>
                    <a:pt x="3356" y="25"/>
                  </a:lnTo>
                  <a:lnTo>
                    <a:pt x="3376" y="41"/>
                  </a:lnTo>
                  <a:lnTo>
                    <a:pt x="3394" y="62"/>
                  </a:lnTo>
                  <a:lnTo>
                    <a:pt x="3406" y="85"/>
                  </a:lnTo>
                  <a:lnTo>
                    <a:pt x="3414" y="112"/>
                  </a:lnTo>
                  <a:lnTo>
                    <a:pt x="3417" y="140"/>
                  </a:lnTo>
                  <a:lnTo>
                    <a:pt x="3417" y="1948"/>
                  </a:lnTo>
                  <a:lnTo>
                    <a:pt x="3614" y="1948"/>
                  </a:lnTo>
                  <a:lnTo>
                    <a:pt x="3635" y="1952"/>
                  </a:lnTo>
                  <a:lnTo>
                    <a:pt x="3652" y="1961"/>
                  </a:lnTo>
                  <a:lnTo>
                    <a:pt x="3666" y="1974"/>
                  </a:lnTo>
                  <a:lnTo>
                    <a:pt x="3675" y="1992"/>
                  </a:lnTo>
                  <a:lnTo>
                    <a:pt x="3678" y="2012"/>
                  </a:lnTo>
                  <a:lnTo>
                    <a:pt x="3675" y="2052"/>
                  </a:lnTo>
                  <a:lnTo>
                    <a:pt x="3667" y="2091"/>
                  </a:lnTo>
                  <a:lnTo>
                    <a:pt x="3652" y="2127"/>
                  </a:lnTo>
                  <a:lnTo>
                    <a:pt x="3633" y="2161"/>
                  </a:lnTo>
                  <a:lnTo>
                    <a:pt x="3611" y="2191"/>
                  </a:lnTo>
                  <a:lnTo>
                    <a:pt x="3584" y="2218"/>
                  </a:lnTo>
                  <a:lnTo>
                    <a:pt x="3553" y="2241"/>
                  </a:lnTo>
                  <a:lnTo>
                    <a:pt x="3520" y="2260"/>
                  </a:lnTo>
                  <a:lnTo>
                    <a:pt x="3483" y="2274"/>
                  </a:lnTo>
                  <a:lnTo>
                    <a:pt x="3445" y="2283"/>
                  </a:lnTo>
                  <a:lnTo>
                    <a:pt x="3405" y="2285"/>
                  </a:lnTo>
                  <a:lnTo>
                    <a:pt x="2903" y="2285"/>
                  </a:lnTo>
                  <a:lnTo>
                    <a:pt x="2903" y="2167"/>
                  </a:lnTo>
                  <a:lnTo>
                    <a:pt x="2900" y="2147"/>
                  </a:lnTo>
                  <a:lnTo>
                    <a:pt x="2892" y="2129"/>
                  </a:lnTo>
                  <a:lnTo>
                    <a:pt x="2881" y="2113"/>
                  </a:lnTo>
                  <a:lnTo>
                    <a:pt x="2865" y="2101"/>
                  </a:lnTo>
                  <a:lnTo>
                    <a:pt x="2847" y="2093"/>
                  </a:lnTo>
                  <a:lnTo>
                    <a:pt x="2826" y="2091"/>
                  </a:lnTo>
                  <a:lnTo>
                    <a:pt x="2806" y="2093"/>
                  </a:lnTo>
                  <a:lnTo>
                    <a:pt x="2789" y="2101"/>
                  </a:lnTo>
                  <a:lnTo>
                    <a:pt x="2773" y="2113"/>
                  </a:lnTo>
                  <a:lnTo>
                    <a:pt x="2761" y="2129"/>
                  </a:lnTo>
                  <a:lnTo>
                    <a:pt x="2753" y="2147"/>
                  </a:lnTo>
                  <a:lnTo>
                    <a:pt x="2751" y="2167"/>
                  </a:lnTo>
                  <a:lnTo>
                    <a:pt x="2751" y="2285"/>
                  </a:lnTo>
                  <a:lnTo>
                    <a:pt x="2626" y="2285"/>
                  </a:lnTo>
                  <a:lnTo>
                    <a:pt x="2626" y="2167"/>
                  </a:lnTo>
                  <a:lnTo>
                    <a:pt x="2623" y="2147"/>
                  </a:lnTo>
                  <a:lnTo>
                    <a:pt x="2616" y="2129"/>
                  </a:lnTo>
                  <a:lnTo>
                    <a:pt x="2604" y="2113"/>
                  </a:lnTo>
                  <a:lnTo>
                    <a:pt x="2588" y="2101"/>
                  </a:lnTo>
                  <a:lnTo>
                    <a:pt x="2570" y="2093"/>
                  </a:lnTo>
                  <a:lnTo>
                    <a:pt x="2550" y="2091"/>
                  </a:lnTo>
                  <a:lnTo>
                    <a:pt x="2529" y="2093"/>
                  </a:lnTo>
                  <a:lnTo>
                    <a:pt x="2511" y="2101"/>
                  </a:lnTo>
                  <a:lnTo>
                    <a:pt x="2495" y="2113"/>
                  </a:lnTo>
                  <a:lnTo>
                    <a:pt x="2484" y="2129"/>
                  </a:lnTo>
                  <a:lnTo>
                    <a:pt x="2477" y="2147"/>
                  </a:lnTo>
                  <a:lnTo>
                    <a:pt x="2473" y="2167"/>
                  </a:lnTo>
                  <a:lnTo>
                    <a:pt x="2473" y="2285"/>
                  </a:lnTo>
                  <a:lnTo>
                    <a:pt x="273" y="2285"/>
                  </a:lnTo>
                  <a:lnTo>
                    <a:pt x="233" y="2283"/>
                  </a:lnTo>
                  <a:lnTo>
                    <a:pt x="195" y="2274"/>
                  </a:lnTo>
                  <a:lnTo>
                    <a:pt x="158" y="2260"/>
                  </a:lnTo>
                  <a:lnTo>
                    <a:pt x="125" y="2241"/>
                  </a:lnTo>
                  <a:lnTo>
                    <a:pt x="94" y="2218"/>
                  </a:lnTo>
                  <a:lnTo>
                    <a:pt x="67" y="2191"/>
                  </a:lnTo>
                  <a:lnTo>
                    <a:pt x="45" y="2161"/>
                  </a:lnTo>
                  <a:lnTo>
                    <a:pt x="26" y="2127"/>
                  </a:lnTo>
                  <a:lnTo>
                    <a:pt x="11" y="2091"/>
                  </a:lnTo>
                  <a:lnTo>
                    <a:pt x="3" y="2052"/>
                  </a:lnTo>
                  <a:lnTo>
                    <a:pt x="0" y="2012"/>
                  </a:lnTo>
                  <a:lnTo>
                    <a:pt x="3" y="1992"/>
                  </a:lnTo>
                  <a:lnTo>
                    <a:pt x="12" y="1974"/>
                  </a:lnTo>
                  <a:lnTo>
                    <a:pt x="26" y="1961"/>
                  </a:lnTo>
                  <a:lnTo>
                    <a:pt x="43" y="1952"/>
                  </a:lnTo>
                  <a:lnTo>
                    <a:pt x="64" y="1948"/>
                  </a:lnTo>
                  <a:lnTo>
                    <a:pt x="253" y="1948"/>
                  </a:lnTo>
                  <a:lnTo>
                    <a:pt x="253" y="140"/>
                  </a:lnTo>
                  <a:lnTo>
                    <a:pt x="255" y="112"/>
                  </a:lnTo>
                  <a:lnTo>
                    <a:pt x="263" y="85"/>
                  </a:lnTo>
                  <a:lnTo>
                    <a:pt x="276" y="62"/>
                  </a:lnTo>
                  <a:lnTo>
                    <a:pt x="293" y="41"/>
                  </a:lnTo>
                  <a:lnTo>
                    <a:pt x="314" y="25"/>
                  </a:lnTo>
                  <a:lnTo>
                    <a:pt x="338" y="11"/>
                  </a:lnTo>
                  <a:lnTo>
                    <a:pt x="363" y="4"/>
                  </a:lnTo>
                  <a:lnTo>
                    <a:pt x="391" y="0"/>
                  </a:lnTo>
                  <a:close/>
                </a:path>
              </a:pathLst>
            </a:custGeom>
            <a:grpFill/>
            <a:ln w="0">
              <a:noFill/>
              <a:prstDash val="solid"/>
              <a:round/>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grpSp>
      <p:sp>
        <p:nvSpPr>
          <p:cNvPr id="26" name="Freeform 47"/>
          <p:cNvSpPr/>
          <p:nvPr/>
        </p:nvSpPr>
        <p:spPr bwMode="auto">
          <a:xfrm>
            <a:off x="9677866" y="1889013"/>
            <a:ext cx="590633" cy="592721"/>
          </a:xfrm>
          <a:custGeom>
            <a:avLst/>
            <a:gdLst>
              <a:gd name="connsiteX0" fmla="*/ 405475 w 898525"/>
              <a:gd name="connsiteY0" fmla="*/ 296862 h 901700"/>
              <a:gd name="connsiteX1" fmla="*/ 423671 w 898525"/>
              <a:gd name="connsiteY1" fmla="*/ 297916 h 901700"/>
              <a:gd name="connsiteX2" fmla="*/ 440812 w 898525"/>
              <a:gd name="connsiteY2" fmla="*/ 300288 h 901700"/>
              <a:gd name="connsiteX3" fmla="*/ 457689 w 898525"/>
              <a:gd name="connsiteY3" fmla="*/ 303977 h 901700"/>
              <a:gd name="connsiteX4" fmla="*/ 474039 w 898525"/>
              <a:gd name="connsiteY4" fmla="*/ 309248 h 901700"/>
              <a:gd name="connsiteX5" fmla="*/ 489598 w 898525"/>
              <a:gd name="connsiteY5" fmla="*/ 315836 h 901700"/>
              <a:gd name="connsiteX6" fmla="*/ 488015 w 898525"/>
              <a:gd name="connsiteY6" fmla="*/ 317418 h 901700"/>
              <a:gd name="connsiteX7" fmla="*/ 413386 w 898525"/>
              <a:gd name="connsiteY7" fmla="*/ 391998 h 901700"/>
              <a:gd name="connsiteX8" fmla="*/ 405475 w 898525"/>
              <a:gd name="connsiteY8" fmla="*/ 391734 h 901700"/>
              <a:gd name="connsiteX9" fmla="*/ 392553 w 898525"/>
              <a:gd name="connsiteY9" fmla="*/ 392525 h 901700"/>
              <a:gd name="connsiteX10" fmla="*/ 379895 w 898525"/>
              <a:gd name="connsiteY10" fmla="*/ 395160 h 901700"/>
              <a:gd name="connsiteX11" fmla="*/ 367764 w 898525"/>
              <a:gd name="connsiteY11" fmla="*/ 398850 h 901700"/>
              <a:gd name="connsiteX12" fmla="*/ 356425 w 898525"/>
              <a:gd name="connsiteY12" fmla="*/ 404120 h 901700"/>
              <a:gd name="connsiteX13" fmla="*/ 345876 w 898525"/>
              <a:gd name="connsiteY13" fmla="*/ 410445 h 901700"/>
              <a:gd name="connsiteX14" fmla="*/ 336119 w 898525"/>
              <a:gd name="connsiteY14" fmla="*/ 418088 h 901700"/>
              <a:gd name="connsiteX15" fmla="*/ 327417 w 898525"/>
              <a:gd name="connsiteY15" fmla="*/ 426784 h 901700"/>
              <a:gd name="connsiteX16" fmla="*/ 319769 w 898525"/>
              <a:gd name="connsiteY16" fmla="*/ 436535 h 901700"/>
              <a:gd name="connsiteX17" fmla="*/ 313177 w 898525"/>
              <a:gd name="connsiteY17" fmla="*/ 447076 h 901700"/>
              <a:gd name="connsiteX18" fmla="*/ 307903 w 898525"/>
              <a:gd name="connsiteY18" fmla="*/ 458408 h 901700"/>
              <a:gd name="connsiteX19" fmla="*/ 304211 w 898525"/>
              <a:gd name="connsiteY19" fmla="*/ 470531 h 901700"/>
              <a:gd name="connsiteX20" fmla="*/ 302101 w 898525"/>
              <a:gd name="connsiteY20" fmla="*/ 482917 h 901700"/>
              <a:gd name="connsiteX21" fmla="*/ 301310 w 898525"/>
              <a:gd name="connsiteY21" fmla="*/ 496094 h 901700"/>
              <a:gd name="connsiteX22" fmla="*/ 302101 w 898525"/>
              <a:gd name="connsiteY22" fmla="*/ 509270 h 901700"/>
              <a:gd name="connsiteX23" fmla="*/ 304211 w 898525"/>
              <a:gd name="connsiteY23" fmla="*/ 521656 h 901700"/>
              <a:gd name="connsiteX24" fmla="*/ 307903 w 898525"/>
              <a:gd name="connsiteY24" fmla="*/ 534042 h 901700"/>
              <a:gd name="connsiteX25" fmla="*/ 313177 w 898525"/>
              <a:gd name="connsiteY25" fmla="*/ 545374 h 901700"/>
              <a:gd name="connsiteX26" fmla="*/ 319769 w 898525"/>
              <a:gd name="connsiteY26" fmla="*/ 555916 h 901700"/>
              <a:gd name="connsiteX27" fmla="*/ 327417 w 898525"/>
              <a:gd name="connsiteY27" fmla="*/ 565403 h 901700"/>
              <a:gd name="connsiteX28" fmla="*/ 336119 w 898525"/>
              <a:gd name="connsiteY28" fmla="*/ 574100 h 901700"/>
              <a:gd name="connsiteX29" fmla="*/ 345613 w 898525"/>
              <a:gd name="connsiteY29" fmla="*/ 581742 h 901700"/>
              <a:gd name="connsiteX30" fmla="*/ 356425 w 898525"/>
              <a:gd name="connsiteY30" fmla="*/ 588330 h 901700"/>
              <a:gd name="connsiteX31" fmla="*/ 367501 w 898525"/>
              <a:gd name="connsiteY31" fmla="*/ 593601 h 901700"/>
              <a:gd name="connsiteX32" fmla="*/ 379895 w 898525"/>
              <a:gd name="connsiteY32" fmla="*/ 597291 h 901700"/>
              <a:gd name="connsiteX33" fmla="*/ 392553 w 898525"/>
              <a:gd name="connsiteY33" fmla="*/ 599926 h 901700"/>
              <a:gd name="connsiteX34" fmla="*/ 405475 w 898525"/>
              <a:gd name="connsiteY34" fmla="*/ 600716 h 901700"/>
              <a:gd name="connsiteX35" fmla="*/ 418660 w 898525"/>
              <a:gd name="connsiteY35" fmla="*/ 599926 h 901700"/>
              <a:gd name="connsiteX36" fmla="*/ 431318 w 898525"/>
              <a:gd name="connsiteY36" fmla="*/ 597291 h 901700"/>
              <a:gd name="connsiteX37" fmla="*/ 443185 w 898525"/>
              <a:gd name="connsiteY37" fmla="*/ 593601 h 901700"/>
              <a:gd name="connsiteX38" fmla="*/ 454788 w 898525"/>
              <a:gd name="connsiteY38" fmla="*/ 588330 h 901700"/>
              <a:gd name="connsiteX39" fmla="*/ 465073 w 898525"/>
              <a:gd name="connsiteY39" fmla="*/ 581742 h 901700"/>
              <a:gd name="connsiteX40" fmla="*/ 474830 w 898525"/>
              <a:gd name="connsiteY40" fmla="*/ 574100 h 901700"/>
              <a:gd name="connsiteX41" fmla="*/ 483796 w 898525"/>
              <a:gd name="connsiteY41" fmla="*/ 565403 h 901700"/>
              <a:gd name="connsiteX42" fmla="*/ 491444 w 898525"/>
              <a:gd name="connsiteY42" fmla="*/ 555916 h 901700"/>
              <a:gd name="connsiteX43" fmla="*/ 497773 w 898525"/>
              <a:gd name="connsiteY43" fmla="*/ 545374 h 901700"/>
              <a:gd name="connsiteX44" fmla="*/ 503047 w 898525"/>
              <a:gd name="connsiteY44" fmla="*/ 534042 h 901700"/>
              <a:gd name="connsiteX45" fmla="*/ 507003 w 898525"/>
              <a:gd name="connsiteY45" fmla="*/ 521656 h 901700"/>
              <a:gd name="connsiteX46" fmla="*/ 509112 w 898525"/>
              <a:gd name="connsiteY46" fmla="*/ 509270 h 901700"/>
              <a:gd name="connsiteX47" fmla="*/ 509903 w 898525"/>
              <a:gd name="connsiteY47" fmla="*/ 496094 h 901700"/>
              <a:gd name="connsiteX48" fmla="*/ 509640 w 898525"/>
              <a:gd name="connsiteY48" fmla="*/ 488188 h 901700"/>
              <a:gd name="connsiteX49" fmla="*/ 584533 w 898525"/>
              <a:gd name="connsiteY49" fmla="*/ 413608 h 901700"/>
              <a:gd name="connsiteX50" fmla="*/ 585851 w 898525"/>
              <a:gd name="connsiteY50" fmla="*/ 412026 h 901700"/>
              <a:gd name="connsiteX51" fmla="*/ 592444 w 898525"/>
              <a:gd name="connsiteY51" fmla="*/ 427838 h 901700"/>
              <a:gd name="connsiteX52" fmla="*/ 597982 w 898525"/>
              <a:gd name="connsiteY52" fmla="*/ 443914 h 901700"/>
              <a:gd name="connsiteX53" fmla="*/ 601410 w 898525"/>
              <a:gd name="connsiteY53" fmla="*/ 460780 h 901700"/>
              <a:gd name="connsiteX54" fmla="*/ 603783 w 898525"/>
              <a:gd name="connsiteY54" fmla="*/ 478437 h 901700"/>
              <a:gd name="connsiteX55" fmla="*/ 604838 w 898525"/>
              <a:gd name="connsiteY55" fmla="*/ 496094 h 901700"/>
              <a:gd name="connsiteX56" fmla="*/ 603783 w 898525"/>
              <a:gd name="connsiteY56" fmla="*/ 514277 h 901700"/>
              <a:gd name="connsiteX57" fmla="*/ 601410 w 898525"/>
              <a:gd name="connsiteY57" fmla="*/ 531934 h 901700"/>
              <a:gd name="connsiteX58" fmla="*/ 597718 w 898525"/>
              <a:gd name="connsiteY58" fmla="*/ 549064 h 901700"/>
              <a:gd name="connsiteX59" fmla="*/ 592180 w 898525"/>
              <a:gd name="connsiteY59" fmla="*/ 565666 h 901700"/>
              <a:gd name="connsiteX60" fmla="*/ 585588 w 898525"/>
              <a:gd name="connsiteY60" fmla="*/ 581479 h 901700"/>
              <a:gd name="connsiteX61" fmla="*/ 577413 w 898525"/>
              <a:gd name="connsiteY61" fmla="*/ 596500 h 901700"/>
              <a:gd name="connsiteX62" fmla="*/ 568447 w 898525"/>
              <a:gd name="connsiteY62" fmla="*/ 610994 h 901700"/>
              <a:gd name="connsiteX63" fmla="*/ 557898 w 898525"/>
              <a:gd name="connsiteY63" fmla="*/ 624435 h 901700"/>
              <a:gd name="connsiteX64" fmla="*/ 546295 w 898525"/>
              <a:gd name="connsiteY64" fmla="*/ 637084 h 901700"/>
              <a:gd name="connsiteX65" fmla="*/ 533901 w 898525"/>
              <a:gd name="connsiteY65" fmla="*/ 648416 h 901700"/>
              <a:gd name="connsiteX66" fmla="*/ 520188 w 898525"/>
              <a:gd name="connsiteY66" fmla="*/ 658957 h 901700"/>
              <a:gd name="connsiteX67" fmla="*/ 506211 w 898525"/>
              <a:gd name="connsiteY67" fmla="*/ 668181 h 901700"/>
              <a:gd name="connsiteX68" fmla="*/ 491180 w 898525"/>
              <a:gd name="connsiteY68" fmla="*/ 676087 h 901700"/>
              <a:gd name="connsiteX69" fmla="*/ 474830 w 898525"/>
              <a:gd name="connsiteY69" fmla="*/ 682939 h 901700"/>
              <a:gd name="connsiteX70" fmla="*/ 458480 w 898525"/>
              <a:gd name="connsiteY70" fmla="*/ 688210 h 901700"/>
              <a:gd name="connsiteX71" fmla="*/ 441339 w 898525"/>
              <a:gd name="connsiteY71" fmla="*/ 691899 h 901700"/>
              <a:gd name="connsiteX72" fmla="*/ 423671 w 898525"/>
              <a:gd name="connsiteY72" fmla="*/ 694271 h 901700"/>
              <a:gd name="connsiteX73" fmla="*/ 405475 w 898525"/>
              <a:gd name="connsiteY73" fmla="*/ 695325 h 901700"/>
              <a:gd name="connsiteX74" fmla="*/ 387542 w 898525"/>
              <a:gd name="connsiteY74" fmla="*/ 694271 h 901700"/>
              <a:gd name="connsiteX75" fmla="*/ 369874 w 898525"/>
              <a:gd name="connsiteY75" fmla="*/ 691899 h 901700"/>
              <a:gd name="connsiteX76" fmla="*/ 352469 w 898525"/>
              <a:gd name="connsiteY76" fmla="*/ 688210 h 901700"/>
              <a:gd name="connsiteX77" fmla="*/ 336119 w 898525"/>
              <a:gd name="connsiteY77" fmla="*/ 682675 h 901700"/>
              <a:gd name="connsiteX78" fmla="*/ 320297 w 898525"/>
              <a:gd name="connsiteY78" fmla="*/ 676087 h 901700"/>
              <a:gd name="connsiteX79" fmla="*/ 305002 w 898525"/>
              <a:gd name="connsiteY79" fmla="*/ 668181 h 901700"/>
              <a:gd name="connsiteX80" fmla="*/ 290761 w 898525"/>
              <a:gd name="connsiteY80" fmla="*/ 658957 h 901700"/>
              <a:gd name="connsiteX81" fmla="*/ 277312 w 898525"/>
              <a:gd name="connsiteY81" fmla="*/ 648416 h 901700"/>
              <a:gd name="connsiteX82" fmla="*/ 264918 w 898525"/>
              <a:gd name="connsiteY82" fmla="*/ 637084 h 901700"/>
              <a:gd name="connsiteX83" fmla="*/ 253315 w 898525"/>
              <a:gd name="connsiteY83" fmla="*/ 624435 h 901700"/>
              <a:gd name="connsiteX84" fmla="*/ 243030 w 898525"/>
              <a:gd name="connsiteY84" fmla="*/ 610731 h 901700"/>
              <a:gd name="connsiteX85" fmla="*/ 233801 w 898525"/>
              <a:gd name="connsiteY85" fmla="*/ 596500 h 901700"/>
              <a:gd name="connsiteX86" fmla="*/ 225889 w 898525"/>
              <a:gd name="connsiteY86" fmla="*/ 581479 h 901700"/>
              <a:gd name="connsiteX87" fmla="*/ 219033 w 898525"/>
              <a:gd name="connsiteY87" fmla="*/ 565403 h 901700"/>
              <a:gd name="connsiteX88" fmla="*/ 213495 w 898525"/>
              <a:gd name="connsiteY88" fmla="*/ 549064 h 901700"/>
              <a:gd name="connsiteX89" fmla="*/ 209539 w 898525"/>
              <a:gd name="connsiteY89" fmla="*/ 531934 h 901700"/>
              <a:gd name="connsiteX90" fmla="*/ 207166 w 898525"/>
              <a:gd name="connsiteY90" fmla="*/ 514014 h 901700"/>
              <a:gd name="connsiteX91" fmla="*/ 206375 w 898525"/>
              <a:gd name="connsiteY91" fmla="*/ 496094 h 901700"/>
              <a:gd name="connsiteX92" fmla="*/ 207166 w 898525"/>
              <a:gd name="connsiteY92" fmla="*/ 478173 h 901700"/>
              <a:gd name="connsiteX93" fmla="*/ 209539 w 898525"/>
              <a:gd name="connsiteY93" fmla="*/ 460253 h 901700"/>
              <a:gd name="connsiteX94" fmla="*/ 213495 w 898525"/>
              <a:gd name="connsiteY94" fmla="*/ 443123 h 901700"/>
              <a:gd name="connsiteX95" fmla="*/ 219033 w 898525"/>
              <a:gd name="connsiteY95" fmla="*/ 426784 h 901700"/>
              <a:gd name="connsiteX96" fmla="*/ 225889 w 898525"/>
              <a:gd name="connsiteY96" fmla="*/ 410972 h 901700"/>
              <a:gd name="connsiteX97" fmla="*/ 233801 w 898525"/>
              <a:gd name="connsiteY97" fmla="*/ 395687 h 901700"/>
              <a:gd name="connsiteX98" fmla="*/ 243030 w 898525"/>
              <a:gd name="connsiteY98" fmla="*/ 381456 h 901700"/>
              <a:gd name="connsiteX99" fmla="*/ 253315 w 898525"/>
              <a:gd name="connsiteY99" fmla="*/ 367753 h 901700"/>
              <a:gd name="connsiteX100" fmla="*/ 264918 w 898525"/>
              <a:gd name="connsiteY100" fmla="*/ 355367 h 901700"/>
              <a:gd name="connsiteX101" fmla="*/ 277312 w 898525"/>
              <a:gd name="connsiteY101" fmla="*/ 344035 h 901700"/>
              <a:gd name="connsiteX102" fmla="*/ 290761 w 898525"/>
              <a:gd name="connsiteY102" fmla="*/ 333493 h 901700"/>
              <a:gd name="connsiteX103" fmla="*/ 305002 w 898525"/>
              <a:gd name="connsiteY103" fmla="*/ 324270 h 901700"/>
              <a:gd name="connsiteX104" fmla="*/ 320297 w 898525"/>
              <a:gd name="connsiteY104" fmla="*/ 316100 h 901700"/>
              <a:gd name="connsiteX105" fmla="*/ 336119 w 898525"/>
              <a:gd name="connsiteY105" fmla="*/ 309512 h 901700"/>
              <a:gd name="connsiteX106" fmla="*/ 352469 w 898525"/>
              <a:gd name="connsiteY106" fmla="*/ 303977 h 901700"/>
              <a:gd name="connsiteX107" fmla="*/ 369874 w 898525"/>
              <a:gd name="connsiteY107" fmla="*/ 300288 h 901700"/>
              <a:gd name="connsiteX108" fmla="*/ 387542 w 898525"/>
              <a:gd name="connsiteY108" fmla="*/ 297916 h 901700"/>
              <a:gd name="connsiteX109" fmla="*/ 405474 w 898525"/>
              <a:gd name="connsiteY109" fmla="*/ 90487 h 901700"/>
              <a:gd name="connsiteX110" fmla="*/ 430602 w 898525"/>
              <a:gd name="connsiteY110" fmla="*/ 91280 h 901700"/>
              <a:gd name="connsiteX111" fmla="*/ 455200 w 898525"/>
              <a:gd name="connsiteY111" fmla="*/ 93659 h 901700"/>
              <a:gd name="connsiteX112" fmla="*/ 479269 w 898525"/>
              <a:gd name="connsiteY112" fmla="*/ 97095 h 901700"/>
              <a:gd name="connsiteX113" fmla="*/ 502809 w 898525"/>
              <a:gd name="connsiteY113" fmla="*/ 102382 h 901700"/>
              <a:gd name="connsiteX114" fmla="*/ 526085 w 898525"/>
              <a:gd name="connsiteY114" fmla="*/ 108990 h 901700"/>
              <a:gd name="connsiteX115" fmla="*/ 548567 w 898525"/>
              <a:gd name="connsiteY115" fmla="*/ 116655 h 901700"/>
              <a:gd name="connsiteX116" fmla="*/ 570521 w 898525"/>
              <a:gd name="connsiteY116" fmla="*/ 125642 h 901700"/>
              <a:gd name="connsiteX117" fmla="*/ 591945 w 898525"/>
              <a:gd name="connsiteY117" fmla="*/ 135687 h 901700"/>
              <a:gd name="connsiteX118" fmla="*/ 591416 w 898525"/>
              <a:gd name="connsiteY118" fmla="*/ 142823 h 901700"/>
              <a:gd name="connsiteX119" fmla="*/ 591681 w 898525"/>
              <a:gd name="connsiteY119" fmla="*/ 149960 h 901700"/>
              <a:gd name="connsiteX120" fmla="*/ 596177 w 898525"/>
              <a:gd name="connsiteY120" fmla="*/ 209169 h 901700"/>
              <a:gd name="connsiteX121" fmla="*/ 562586 w 898525"/>
              <a:gd name="connsiteY121" fmla="*/ 242474 h 901700"/>
              <a:gd name="connsiteX122" fmla="*/ 545129 w 898525"/>
              <a:gd name="connsiteY122" fmla="*/ 232694 h 901700"/>
              <a:gd name="connsiteX123" fmla="*/ 526879 w 898525"/>
              <a:gd name="connsiteY123" fmla="*/ 223707 h 901700"/>
              <a:gd name="connsiteX124" fmla="*/ 508099 w 898525"/>
              <a:gd name="connsiteY124" fmla="*/ 216041 h 901700"/>
              <a:gd name="connsiteX125" fmla="*/ 488527 w 898525"/>
              <a:gd name="connsiteY125" fmla="*/ 209698 h 901700"/>
              <a:gd name="connsiteX126" fmla="*/ 468689 w 898525"/>
              <a:gd name="connsiteY126" fmla="*/ 204675 h 901700"/>
              <a:gd name="connsiteX127" fmla="*/ 448058 w 898525"/>
              <a:gd name="connsiteY127" fmla="*/ 200975 h 901700"/>
              <a:gd name="connsiteX128" fmla="*/ 426899 w 898525"/>
              <a:gd name="connsiteY128" fmla="*/ 198860 h 901700"/>
              <a:gd name="connsiteX129" fmla="*/ 405474 w 898525"/>
              <a:gd name="connsiteY129" fmla="*/ 197803 h 901700"/>
              <a:gd name="connsiteX130" fmla="*/ 383256 w 898525"/>
              <a:gd name="connsiteY130" fmla="*/ 198860 h 901700"/>
              <a:gd name="connsiteX131" fmla="*/ 361303 w 898525"/>
              <a:gd name="connsiteY131" fmla="*/ 201239 h 901700"/>
              <a:gd name="connsiteX132" fmla="*/ 340408 w 898525"/>
              <a:gd name="connsiteY132" fmla="*/ 204940 h 901700"/>
              <a:gd name="connsiteX133" fmla="*/ 319513 w 898525"/>
              <a:gd name="connsiteY133" fmla="*/ 210491 h 901700"/>
              <a:gd name="connsiteX134" fmla="*/ 299146 w 898525"/>
              <a:gd name="connsiteY134" fmla="*/ 217363 h 901700"/>
              <a:gd name="connsiteX135" fmla="*/ 279838 w 898525"/>
              <a:gd name="connsiteY135" fmla="*/ 225557 h 901700"/>
              <a:gd name="connsiteX136" fmla="*/ 261059 w 898525"/>
              <a:gd name="connsiteY136" fmla="*/ 235073 h 901700"/>
              <a:gd name="connsiteX137" fmla="*/ 243337 w 898525"/>
              <a:gd name="connsiteY137" fmla="*/ 246174 h 901700"/>
              <a:gd name="connsiteX138" fmla="*/ 226145 w 898525"/>
              <a:gd name="connsiteY138" fmla="*/ 257805 h 901700"/>
              <a:gd name="connsiteX139" fmla="*/ 210011 w 898525"/>
              <a:gd name="connsiteY139" fmla="*/ 271021 h 901700"/>
              <a:gd name="connsiteX140" fmla="*/ 194934 w 898525"/>
              <a:gd name="connsiteY140" fmla="*/ 285294 h 901700"/>
              <a:gd name="connsiteX141" fmla="*/ 180651 w 898525"/>
              <a:gd name="connsiteY141" fmla="*/ 300361 h 901700"/>
              <a:gd name="connsiteX142" fmla="*/ 167427 w 898525"/>
              <a:gd name="connsiteY142" fmla="*/ 316749 h 901700"/>
              <a:gd name="connsiteX143" fmla="*/ 155260 w 898525"/>
              <a:gd name="connsiteY143" fmla="*/ 333666 h 901700"/>
              <a:gd name="connsiteX144" fmla="*/ 144680 w 898525"/>
              <a:gd name="connsiteY144" fmla="*/ 351640 h 901700"/>
              <a:gd name="connsiteX145" fmla="*/ 135158 w 898525"/>
              <a:gd name="connsiteY145" fmla="*/ 370407 h 901700"/>
              <a:gd name="connsiteX146" fmla="*/ 126959 w 898525"/>
              <a:gd name="connsiteY146" fmla="*/ 389967 h 901700"/>
              <a:gd name="connsiteX147" fmla="*/ 120082 w 898525"/>
              <a:gd name="connsiteY147" fmla="*/ 410056 h 901700"/>
              <a:gd name="connsiteX148" fmla="*/ 114527 w 898525"/>
              <a:gd name="connsiteY148" fmla="*/ 430673 h 901700"/>
              <a:gd name="connsiteX149" fmla="*/ 110824 w 898525"/>
              <a:gd name="connsiteY149" fmla="*/ 452083 h 901700"/>
              <a:gd name="connsiteX150" fmla="*/ 108179 w 898525"/>
              <a:gd name="connsiteY150" fmla="*/ 473758 h 901700"/>
              <a:gd name="connsiteX151" fmla="*/ 107386 w 898525"/>
              <a:gd name="connsiteY151" fmla="*/ 495961 h 901700"/>
              <a:gd name="connsiteX152" fmla="*/ 108179 w 898525"/>
              <a:gd name="connsiteY152" fmla="*/ 518429 h 901700"/>
              <a:gd name="connsiteX153" fmla="*/ 110824 w 898525"/>
              <a:gd name="connsiteY153" fmla="*/ 540104 h 901700"/>
              <a:gd name="connsiteX154" fmla="*/ 114527 w 898525"/>
              <a:gd name="connsiteY154" fmla="*/ 561514 h 901700"/>
              <a:gd name="connsiteX155" fmla="*/ 120082 w 898525"/>
              <a:gd name="connsiteY155" fmla="*/ 582131 h 901700"/>
              <a:gd name="connsiteX156" fmla="*/ 126959 w 898525"/>
              <a:gd name="connsiteY156" fmla="*/ 602220 h 901700"/>
              <a:gd name="connsiteX157" fmla="*/ 135158 w 898525"/>
              <a:gd name="connsiteY157" fmla="*/ 621780 h 901700"/>
              <a:gd name="connsiteX158" fmla="*/ 144680 w 898525"/>
              <a:gd name="connsiteY158" fmla="*/ 640283 h 901700"/>
              <a:gd name="connsiteX159" fmla="*/ 155260 w 898525"/>
              <a:gd name="connsiteY159" fmla="*/ 658521 h 901700"/>
              <a:gd name="connsiteX160" fmla="*/ 167427 w 898525"/>
              <a:gd name="connsiteY160" fmla="*/ 675438 h 901700"/>
              <a:gd name="connsiteX161" fmla="*/ 180651 w 898525"/>
              <a:gd name="connsiteY161" fmla="*/ 691562 h 901700"/>
              <a:gd name="connsiteX162" fmla="*/ 194934 w 898525"/>
              <a:gd name="connsiteY162" fmla="*/ 706893 h 901700"/>
              <a:gd name="connsiteX163" fmla="*/ 210011 w 898525"/>
              <a:gd name="connsiteY163" fmla="*/ 721166 h 901700"/>
              <a:gd name="connsiteX164" fmla="*/ 226409 w 898525"/>
              <a:gd name="connsiteY164" fmla="*/ 734118 h 901700"/>
              <a:gd name="connsiteX165" fmla="*/ 243337 w 898525"/>
              <a:gd name="connsiteY165" fmla="*/ 746013 h 901700"/>
              <a:gd name="connsiteX166" fmla="*/ 261059 w 898525"/>
              <a:gd name="connsiteY166" fmla="*/ 757114 h 901700"/>
              <a:gd name="connsiteX167" fmla="*/ 280102 w 898525"/>
              <a:gd name="connsiteY167" fmla="*/ 766366 h 901700"/>
              <a:gd name="connsiteX168" fmla="*/ 299411 w 898525"/>
              <a:gd name="connsiteY168" fmla="*/ 774560 h 901700"/>
              <a:gd name="connsiteX169" fmla="*/ 319513 w 898525"/>
              <a:gd name="connsiteY169" fmla="*/ 781432 h 901700"/>
              <a:gd name="connsiteX170" fmla="*/ 340408 w 898525"/>
              <a:gd name="connsiteY170" fmla="*/ 786983 h 901700"/>
              <a:gd name="connsiteX171" fmla="*/ 361832 w 898525"/>
              <a:gd name="connsiteY171" fmla="*/ 790948 h 901700"/>
              <a:gd name="connsiteX172" fmla="*/ 383256 w 898525"/>
              <a:gd name="connsiteY172" fmla="*/ 793327 h 901700"/>
              <a:gd name="connsiteX173" fmla="*/ 405474 w 898525"/>
              <a:gd name="connsiteY173" fmla="*/ 794120 h 901700"/>
              <a:gd name="connsiteX174" fmla="*/ 427957 w 898525"/>
              <a:gd name="connsiteY174" fmla="*/ 793327 h 901700"/>
              <a:gd name="connsiteX175" fmla="*/ 449645 w 898525"/>
              <a:gd name="connsiteY175" fmla="*/ 790948 h 901700"/>
              <a:gd name="connsiteX176" fmla="*/ 471070 w 898525"/>
              <a:gd name="connsiteY176" fmla="*/ 786983 h 901700"/>
              <a:gd name="connsiteX177" fmla="*/ 491965 w 898525"/>
              <a:gd name="connsiteY177" fmla="*/ 781432 h 901700"/>
              <a:gd name="connsiteX178" fmla="*/ 511802 w 898525"/>
              <a:gd name="connsiteY178" fmla="*/ 774560 h 901700"/>
              <a:gd name="connsiteX179" fmla="*/ 531375 w 898525"/>
              <a:gd name="connsiteY179" fmla="*/ 766366 h 901700"/>
              <a:gd name="connsiteX180" fmla="*/ 550154 w 898525"/>
              <a:gd name="connsiteY180" fmla="*/ 757114 h 901700"/>
              <a:gd name="connsiteX181" fmla="*/ 568140 w 898525"/>
              <a:gd name="connsiteY181" fmla="*/ 746013 h 901700"/>
              <a:gd name="connsiteX182" fmla="*/ 585068 w 898525"/>
              <a:gd name="connsiteY182" fmla="*/ 734118 h 901700"/>
              <a:gd name="connsiteX183" fmla="*/ 601202 w 898525"/>
              <a:gd name="connsiteY183" fmla="*/ 721166 h 901700"/>
              <a:gd name="connsiteX184" fmla="*/ 616543 w 898525"/>
              <a:gd name="connsiteY184" fmla="*/ 706893 h 901700"/>
              <a:gd name="connsiteX185" fmla="*/ 630826 w 898525"/>
              <a:gd name="connsiteY185" fmla="*/ 691562 h 901700"/>
              <a:gd name="connsiteX186" fmla="*/ 644051 w 898525"/>
              <a:gd name="connsiteY186" fmla="*/ 675438 h 901700"/>
              <a:gd name="connsiteX187" fmla="*/ 655689 w 898525"/>
              <a:gd name="connsiteY187" fmla="*/ 658521 h 901700"/>
              <a:gd name="connsiteX188" fmla="*/ 666798 w 898525"/>
              <a:gd name="connsiteY188" fmla="*/ 640283 h 901700"/>
              <a:gd name="connsiteX189" fmla="*/ 676055 w 898525"/>
              <a:gd name="connsiteY189" fmla="*/ 621780 h 901700"/>
              <a:gd name="connsiteX190" fmla="*/ 684255 w 898525"/>
              <a:gd name="connsiteY190" fmla="*/ 602220 h 901700"/>
              <a:gd name="connsiteX191" fmla="*/ 691396 w 898525"/>
              <a:gd name="connsiteY191" fmla="*/ 582131 h 901700"/>
              <a:gd name="connsiteX192" fmla="*/ 696686 w 898525"/>
              <a:gd name="connsiteY192" fmla="*/ 561514 h 901700"/>
              <a:gd name="connsiteX193" fmla="*/ 700653 w 898525"/>
              <a:gd name="connsiteY193" fmla="*/ 540104 h 901700"/>
              <a:gd name="connsiteX194" fmla="*/ 703034 w 898525"/>
              <a:gd name="connsiteY194" fmla="*/ 518429 h 901700"/>
              <a:gd name="connsiteX195" fmla="*/ 703827 w 898525"/>
              <a:gd name="connsiteY195" fmla="*/ 495961 h 901700"/>
              <a:gd name="connsiteX196" fmla="*/ 703034 w 898525"/>
              <a:gd name="connsiteY196" fmla="*/ 474551 h 901700"/>
              <a:gd name="connsiteX197" fmla="*/ 700918 w 898525"/>
              <a:gd name="connsiteY197" fmla="*/ 453669 h 901700"/>
              <a:gd name="connsiteX198" fmla="*/ 697215 w 898525"/>
              <a:gd name="connsiteY198" fmla="*/ 433316 h 901700"/>
              <a:gd name="connsiteX199" fmla="*/ 692189 w 898525"/>
              <a:gd name="connsiteY199" fmla="*/ 413228 h 901700"/>
              <a:gd name="connsiteX200" fmla="*/ 685842 w 898525"/>
              <a:gd name="connsiteY200" fmla="*/ 393403 h 901700"/>
              <a:gd name="connsiteX201" fmla="*/ 678171 w 898525"/>
              <a:gd name="connsiteY201" fmla="*/ 374901 h 901700"/>
              <a:gd name="connsiteX202" fmla="*/ 669178 w 898525"/>
              <a:gd name="connsiteY202" fmla="*/ 356398 h 901700"/>
              <a:gd name="connsiteX203" fmla="*/ 659392 w 898525"/>
              <a:gd name="connsiteY203" fmla="*/ 338952 h 901700"/>
              <a:gd name="connsiteX204" fmla="*/ 696157 w 898525"/>
              <a:gd name="connsiteY204" fmla="*/ 301947 h 901700"/>
              <a:gd name="connsiteX205" fmla="*/ 747734 w 898525"/>
              <a:gd name="connsiteY205" fmla="*/ 305912 h 901700"/>
              <a:gd name="connsiteX206" fmla="*/ 753817 w 898525"/>
              <a:gd name="connsiteY206" fmla="*/ 306176 h 901700"/>
              <a:gd name="connsiteX207" fmla="*/ 758843 w 898525"/>
              <a:gd name="connsiteY207" fmla="*/ 306176 h 901700"/>
              <a:gd name="connsiteX208" fmla="*/ 763604 w 898525"/>
              <a:gd name="connsiteY208" fmla="*/ 305648 h 901700"/>
              <a:gd name="connsiteX209" fmla="*/ 774713 w 898525"/>
              <a:gd name="connsiteY209" fmla="*/ 327322 h 901700"/>
              <a:gd name="connsiteX210" fmla="*/ 783970 w 898525"/>
              <a:gd name="connsiteY210" fmla="*/ 349790 h 901700"/>
              <a:gd name="connsiteX211" fmla="*/ 792169 w 898525"/>
              <a:gd name="connsiteY211" fmla="*/ 372786 h 901700"/>
              <a:gd name="connsiteX212" fmla="*/ 798782 w 898525"/>
              <a:gd name="connsiteY212" fmla="*/ 396311 h 901700"/>
              <a:gd name="connsiteX213" fmla="*/ 804336 w 898525"/>
              <a:gd name="connsiteY213" fmla="*/ 420365 h 901700"/>
              <a:gd name="connsiteX214" fmla="*/ 808039 w 898525"/>
              <a:gd name="connsiteY214" fmla="*/ 445211 h 901700"/>
              <a:gd name="connsiteX215" fmla="*/ 810420 w 898525"/>
              <a:gd name="connsiteY215" fmla="*/ 470586 h 901700"/>
              <a:gd name="connsiteX216" fmla="*/ 811213 w 898525"/>
              <a:gd name="connsiteY216" fmla="*/ 495961 h 901700"/>
              <a:gd name="connsiteX217" fmla="*/ 810155 w 898525"/>
              <a:gd name="connsiteY217" fmla="*/ 522923 h 901700"/>
              <a:gd name="connsiteX218" fmla="*/ 807775 w 898525"/>
              <a:gd name="connsiteY218" fmla="*/ 548826 h 901700"/>
              <a:gd name="connsiteX219" fmla="*/ 803807 w 898525"/>
              <a:gd name="connsiteY219" fmla="*/ 574466 h 901700"/>
              <a:gd name="connsiteX220" fmla="*/ 797988 w 898525"/>
              <a:gd name="connsiteY220" fmla="*/ 599841 h 901700"/>
              <a:gd name="connsiteX221" fmla="*/ 790582 w 898525"/>
              <a:gd name="connsiteY221" fmla="*/ 624159 h 901700"/>
              <a:gd name="connsiteX222" fmla="*/ 781854 w 898525"/>
              <a:gd name="connsiteY222" fmla="*/ 647948 h 901700"/>
              <a:gd name="connsiteX223" fmla="*/ 771539 w 898525"/>
              <a:gd name="connsiteY223" fmla="*/ 671209 h 901700"/>
              <a:gd name="connsiteX224" fmla="*/ 760165 w 898525"/>
              <a:gd name="connsiteY224" fmla="*/ 693412 h 901700"/>
              <a:gd name="connsiteX225" fmla="*/ 746940 w 898525"/>
              <a:gd name="connsiteY225" fmla="*/ 714822 h 901700"/>
              <a:gd name="connsiteX226" fmla="*/ 732922 w 898525"/>
              <a:gd name="connsiteY226" fmla="*/ 735704 h 901700"/>
              <a:gd name="connsiteX227" fmla="*/ 717581 w 898525"/>
              <a:gd name="connsiteY227" fmla="*/ 755000 h 901700"/>
              <a:gd name="connsiteX228" fmla="*/ 701182 w 898525"/>
              <a:gd name="connsiteY228" fmla="*/ 773767 h 901700"/>
              <a:gd name="connsiteX229" fmla="*/ 683461 w 898525"/>
              <a:gd name="connsiteY229" fmla="*/ 791477 h 901700"/>
              <a:gd name="connsiteX230" fmla="*/ 664682 w 898525"/>
              <a:gd name="connsiteY230" fmla="*/ 807865 h 901700"/>
              <a:gd name="connsiteX231" fmla="*/ 645109 w 898525"/>
              <a:gd name="connsiteY231" fmla="*/ 823196 h 901700"/>
              <a:gd name="connsiteX232" fmla="*/ 624478 w 898525"/>
              <a:gd name="connsiteY232" fmla="*/ 837469 h 901700"/>
              <a:gd name="connsiteX233" fmla="*/ 603054 w 898525"/>
              <a:gd name="connsiteY233" fmla="*/ 850421 h 901700"/>
              <a:gd name="connsiteX234" fmla="*/ 580572 w 898525"/>
              <a:gd name="connsiteY234" fmla="*/ 862051 h 901700"/>
              <a:gd name="connsiteX235" fmla="*/ 557560 w 898525"/>
              <a:gd name="connsiteY235" fmla="*/ 872096 h 901700"/>
              <a:gd name="connsiteX236" fmla="*/ 533756 w 898525"/>
              <a:gd name="connsiteY236" fmla="*/ 880818 h 901700"/>
              <a:gd name="connsiteX237" fmla="*/ 509422 w 898525"/>
              <a:gd name="connsiteY237" fmla="*/ 888220 h 901700"/>
              <a:gd name="connsiteX238" fmla="*/ 484295 w 898525"/>
              <a:gd name="connsiteY238" fmla="*/ 894035 h 901700"/>
              <a:gd name="connsiteX239" fmla="*/ 458374 w 898525"/>
              <a:gd name="connsiteY239" fmla="*/ 898000 h 901700"/>
              <a:gd name="connsiteX240" fmla="*/ 432189 w 898525"/>
              <a:gd name="connsiteY240" fmla="*/ 900907 h 901700"/>
              <a:gd name="connsiteX241" fmla="*/ 405474 w 898525"/>
              <a:gd name="connsiteY241" fmla="*/ 901700 h 901700"/>
              <a:gd name="connsiteX242" fmla="*/ 379024 w 898525"/>
              <a:gd name="connsiteY242" fmla="*/ 900907 h 901700"/>
              <a:gd name="connsiteX243" fmla="*/ 352575 w 898525"/>
              <a:gd name="connsiteY243" fmla="*/ 898000 h 901700"/>
              <a:gd name="connsiteX244" fmla="*/ 326918 w 898525"/>
              <a:gd name="connsiteY244" fmla="*/ 894035 h 901700"/>
              <a:gd name="connsiteX245" fmla="*/ 302056 w 898525"/>
              <a:gd name="connsiteY245" fmla="*/ 888220 h 901700"/>
              <a:gd name="connsiteX246" fmla="*/ 277193 w 898525"/>
              <a:gd name="connsiteY246" fmla="*/ 880818 h 901700"/>
              <a:gd name="connsiteX247" fmla="*/ 253388 w 898525"/>
              <a:gd name="connsiteY247" fmla="*/ 872096 h 901700"/>
              <a:gd name="connsiteX248" fmla="*/ 230377 w 898525"/>
              <a:gd name="connsiteY248" fmla="*/ 862051 h 901700"/>
              <a:gd name="connsiteX249" fmla="*/ 207895 w 898525"/>
              <a:gd name="connsiteY249" fmla="*/ 850421 h 901700"/>
              <a:gd name="connsiteX250" fmla="*/ 186735 w 898525"/>
              <a:gd name="connsiteY250" fmla="*/ 837469 h 901700"/>
              <a:gd name="connsiteX251" fmla="*/ 166104 w 898525"/>
              <a:gd name="connsiteY251" fmla="*/ 823196 h 901700"/>
              <a:gd name="connsiteX252" fmla="*/ 146267 w 898525"/>
              <a:gd name="connsiteY252" fmla="*/ 807865 h 901700"/>
              <a:gd name="connsiteX253" fmla="*/ 127752 w 898525"/>
              <a:gd name="connsiteY253" fmla="*/ 791477 h 901700"/>
              <a:gd name="connsiteX254" fmla="*/ 110031 w 898525"/>
              <a:gd name="connsiteY254" fmla="*/ 773767 h 901700"/>
              <a:gd name="connsiteX255" fmla="*/ 93367 w 898525"/>
              <a:gd name="connsiteY255" fmla="*/ 755000 h 901700"/>
              <a:gd name="connsiteX256" fmla="*/ 78027 w 898525"/>
              <a:gd name="connsiteY256" fmla="*/ 735704 h 901700"/>
              <a:gd name="connsiteX257" fmla="*/ 64008 w 898525"/>
              <a:gd name="connsiteY257" fmla="*/ 714822 h 901700"/>
              <a:gd name="connsiteX258" fmla="*/ 51312 w 898525"/>
              <a:gd name="connsiteY258" fmla="*/ 693412 h 901700"/>
              <a:gd name="connsiteX259" fmla="*/ 39674 w 898525"/>
              <a:gd name="connsiteY259" fmla="*/ 671209 h 901700"/>
              <a:gd name="connsiteX260" fmla="*/ 29359 w 898525"/>
              <a:gd name="connsiteY260" fmla="*/ 647948 h 901700"/>
              <a:gd name="connsiteX261" fmla="*/ 20631 w 898525"/>
              <a:gd name="connsiteY261" fmla="*/ 624159 h 901700"/>
              <a:gd name="connsiteX262" fmla="*/ 13489 w 898525"/>
              <a:gd name="connsiteY262" fmla="*/ 599841 h 901700"/>
              <a:gd name="connsiteX263" fmla="*/ 7670 w 898525"/>
              <a:gd name="connsiteY263" fmla="*/ 574466 h 901700"/>
              <a:gd name="connsiteX264" fmla="*/ 3174 w 898525"/>
              <a:gd name="connsiteY264" fmla="*/ 548826 h 901700"/>
              <a:gd name="connsiteX265" fmla="*/ 793 w 898525"/>
              <a:gd name="connsiteY265" fmla="*/ 522923 h 901700"/>
              <a:gd name="connsiteX266" fmla="*/ 0 w 898525"/>
              <a:gd name="connsiteY266" fmla="*/ 495961 h 901700"/>
              <a:gd name="connsiteX267" fmla="*/ 793 w 898525"/>
              <a:gd name="connsiteY267" fmla="*/ 469265 h 901700"/>
              <a:gd name="connsiteX268" fmla="*/ 3174 w 898525"/>
              <a:gd name="connsiteY268" fmla="*/ 443096 h 901700"/>
              <a:gd name="connsiteX269" fmla="*/ 7670 w 898525"/>
              <a:gd name="connsiteY269" fmla="*/ 417721 h 901700"/>
              <a:gd name="connsiteX270" fmla="*/ 13489 w 898525"/>
              <a:gd name="connsiteY270" fmla="*/ 392346 h 901700"/>
              <a:gd name="connsiteX271" fmla="*/ 20631 w 898525"/>
              <a:gd name="connsiteY271" fmla="*/ 367764 h 901700"/>
              <a:gd name="connsiteX272" fmla="*/ 29359 w 898525"/>
              <a:gd name="connsiteY272" fmla="*/ 343975 h 901700"/>
              <a:gd name="connsiteX273" fmla="*/ 39674 w 898525"/>
              <a:gd name="connsiteY273" fmla="*/ 320978 h 901700"/>
              <a:gd name="connsiteX274" fmla="*/ 51312 w 898525"/>
              <a:gd name="connsiteY274" fmla="*/ 298775 h 901700"/>
              <a:gd name="connsiteX275" fmla="*/ 64008 w 898525"/>
              <a:gd name="connsiteY275" fmla="*/ 277100 h 901700"/>
              <a:gd name="connsiteX276" fmla="*/ 78027 w 898525"/>
              <a:gd name="connsiteY276" fmla="*/ 256483 h 901700"/>
              <a:gd name="connsiteX277" fmla="*/ 93367 w 898525"/>
              <a:gd name="connsiteY277" fmla="*/ 236923 h 901700"/>
              <a:gd name="connsiteX278" fmla="*/ 110031 w 898525"/>
              <a:gd name="connsiteY278" fmla="*/ 218156 h 901700"/>
              <a:gd name="connsiteX279" fmla="*/ 127752 w 898525"/>
              <a:gd name="connsiteY279" fmla="*/ 200711 h 901700"/>
              <a:gd name="connsiteX280" fmla="*/ 146267 w 898525"/>
              <a:gd name="connsiteY280" fmla="*/ 184322 h 901700"/>
              <a:gd name="connsiteX281" fmla="*/ 166104 w 898525"/>
              <a:gd name="connsiteY281" fmla="*/ 168992 h 901700"/>
              <a:gd name="connsiteX282" fmla="*/ 186735 w 898525"/>
              <a:gd name="connsiteY282" fmla="*/ 154718 h 901700"/>
              <a:gd name="connsiteX283" fmla="*/ 207895 w 898525"/>
              <a:gd name="connsiteY283" fmla="*/ 141766 h 901700"/>
              <a:gd name="connsiteX284" fmla="*/ 230377 w 898525"/>
              <a:gd name="connsiteY284" fmla="*/ 130136 h 901700"/>
              <a:gd name="connsiteX285" fmla="*/ 253388 w 898525"/>
              <a:gd name="connsiteY285" fmla="*/ 120091 h 901700"/>
              <a:gd name="connsiteX286" fmla="*/ 277193 w 898525"/>
              <a:gd name="connsiteY286" fmla="*/ 111104 h 901700"/>
              <a:gd name="connsiteX287" fmla="*/ 301791 w 898525"/>
              <a:gd name="connsiteY287" fmla="*/ 103968 h 901700"/>
              <a:gd name="connsiteX288" fmla="*/ 326918 w 898525"/>
              <a:gd name="connsiteY288" fmla="*/ 98152 h 901700"/>
              <a:gd name="connsiteX289" fmla="*/ 352575 w 898525"/>
              <a:gd name="connsiteY289" fmla="*/ 93923 h 901700"/>
              <a:gd name="connsiteX290" fmla="*/ 378760 w 898525"/>
              <a:gd name="connsiteY290" fmla="*/ 91280 h 901700"/>
              <a:gd name="connsiteX291" fmla="*/ 748610 w 898525"/>
              <a:gd name="connsiteY291" fmla="*/ 0 h 901700"/>
              <a:gd name="connsiteX292" fmla="*/ 751523 w 898525"/>
              <a:gd name="connsiteY292" fmla="*/ 264 h 901700"/>
              <a:gd name="connsiteX293" fmla="*/ 753907 w 898525"/>
              <a:gd name="connsiteY293" fmla="*/ 1320 h 901700"/>
              <a:gd name="connsiteX294" fmla="*/ 756026 w 898525"/>
              <a:gd name="connsiteY294" fmla="*/ 3432 h 901700"/>
              <a:gd name="connsiteX295" fmla="*/ 757351 w 898525"/>
              <a:gd name="connsiteY295" fmla="*/ 5808 h 901700"/>
              <a:gd name="connsiteX296" fmla="*/ 758410 w 898525"/>
              <a:gd name="connsiteY296" fmla="*/ 8449 h 901700"/>
              <a:gd name="connsiteX297" fmla="*/ 763972 w 898525"/>
              <a:gd name="connsiteY297" fmla="*/ 81846 h 901700"/>
              <a:gd name="connsiteX298" fmla="*/ 791519 w 898525"/>
              <a:gd name="connsiteY298" fmla="*/ 54388 h 901700"/>
              <a:gd name="connsiteX299" fmla="*/ 796021 w 898525"/>
              <a:gd name="connsiteY299" fmla="*/ 50691 h 901700"/>
              <a:gd name="connsiteX300" fmla="*/ 800789 w 898525"/>
              <a:gd name="connsiteY300" fmla="*/ 48315 h 901700"/>
              <a:gd name="connsiteX301" fmla="*/ 806086 w 898525"/>
              <a:gd name="connsiteY301" fmla="*/ 46467 h 901700"/>
              <a:gd name="connsiteX302" fmla="*/ 811384 w 898525"/>
              <a:gd name="connsiteY302" fmla="*/ 46203 h 901700"/>
              <a:gd name="connsiteX303" fmla="*/ 816681 w 898525"/>
              <a:gd name="connsiteY303" fmla="*/ 46467 h 901700"/>
              <a:gd name="connsiteX304" fmla="*/ 821978 w 898525"/>
              <a:gd name="connsiteY304" fmla="*/ 48315 h 901700"/>
              <a:gd name="connsiteX305" fmla="*/ 827011 w 898525"/>
              <a:gd name="connsiteY305" fmla="*/ 50691 h 901700"/>
              <a:gd name="connsiteX306" fmla="*/ 831249 w 898525"/>
              <a:gd name="connsiteY306" fmla="*/ 54388 h 901700"/>
              <a:gd name="connsiteX307" fmla="*/ 847671 w 898525"/>
              <a:gd name="connsiteY307" fmla="*/ 71285 h 901700"/>
              <a:gd name="connsiteX308" fmla="*/ 851908 w 898525"/>
              <a:gd name="connsiteY308" fmla="*/ 76037 h 901700"/>
              <a:gd name="connsiteX309" fmla="*/ 854557 w 898525"/>
              <a:gd name="connsiteY309" fmla="*/ 81846 h 901700"/>
              <a:gd name="connsiteX310" fmla="*/ 855881 w 898525"/>
              <a:gd name="connsiteY310" fmla="*/ 87918 h 901700"/>
              <a:gd name="connsiteX311" fmla="*/ 855881 w 898525"/>
              <a:gd name="connsiteY311" fmla="*/ 93990 h 901700"/>
              <a:gd name="connsiteX312" fmla="*/ 854557 w 898525"/>
              <a:gd name="connsiteY312" fmla="*/ 99799 h 901700"/>
              <a:gd name="connsiteX313" fmla="*/ 851908 w 898525"/>
              <a:gd name="connsiteY313" fmla="*/ 105607 h 901700"/>
              <a:gd name="connsiteX314" fmla="*/ 847671 w 898525"/>
              <a:gd name="connsiteY314" fmla="*/ 110887 h 901700"/>
              <a:gd name="connsiteX315" fmla="*/ 823832 w 898525"/>
              <a:gd name="connsiteY315" fmla="*/ 134649 h 901700"/>
              <a:gd name="connsiteX316" fmla="*/ 889785 w 898525"/>
              <a:gd name="connsiteY316" fmla="*/ 139929 h 901700"/>
              <a:gd name="connsiteX317" fmla="*/ 892698 w 898525"/>
              <a:gd name="connsiteY317" fmla="*/ 140721 h 901700"/>
              <a:gd name="connsiteX318" fmla="*/ 895612 w 898525"/>
              <a:gd name="connsiteY318" fmla="*/ 142306 h 901700"/>
              <a:gd name="connsiteX319" fmla="*/ 897201 w 898525"/>
              <a:gd name="connsiteY319" fmla="*/ 144418 h 901700"/>
              <a:gd name="connsiteX320" fmla="*/ 898260 w 898525"/>
              <a:gd name="connsiteY320" fmla="*/ 147586 h 901700"/>
              <a:gd name="connsiteX321" fmla="*/ 898525 w 898525"/>
              <a:gd name="connsiteY321" fmla="*/ 150226 h 901700"/>
              <a:gd name="connsiteX322" fmla="*/ 897731 w 898525"/>
              <a:gd name="connsiteY322" fmla="*/ 153130 h 901700"/>
              <a:gd name="connsiteX323" fmla="*/ 895877 w 898525"/>
              <a:gd name="connsiteY323" fmla="*/ 156034 h 901700"/>
              <a:gd name="connsiteX324" fmla="*/ 787016 w 898525"/>
              <a:gd name="connsiteY324" fmla="*/ 264018 h 901700"/>
              <a:gd name="connsiteX325" fmla="*/ 781454 w 898525"/>
              <a:gd name="connsiteY325" fmla="*/ 269034 h 901700"/>
              <a:gd name="connsiteX326" fmla="*/ 775097 w 898525"/>
              <a:gd name="connsiteY326" fmla="*/ 272730 h 901700"/>
              <a:gd name="connsiteX327" fmla="*/ 768210 w 898525"/>
              <a:gd name="connsiteY327" fmla="*/ 275635 h 901700"/>
              <a:gd name="connsiteX328" fmla="*/ 761059 w 898525"/>
              <a:gd name="connsiteY328" fmla="*/ 277219 h 901700"/>
              <a:gd name="connsiteX329" fmla="*/ 753642 w 898525"/>
              <a:gd name="connsiteY329" fmla="*/ 278011 h 901700"/>
              <a:gd name="connsiteX330" fmla="*/ 752053 w 898525"/>
              <a:gd name="connsiteY330" fmla="*/ 277747 h 901700"/>
              <a:gd name="connsiteX331" fmla="*/ 750199 w 898525"/>
              <a:gd name="connsiteY331" fmla="*/ 277747 h 901700"/>
              <a:gd name="connsiteX332" fmla="*/ 747286 w 898525"/>
              <a:gd name="connsiteY332" fmla="*/ 277483 h 901700"/>
              <a:gd name="connsiteX333" fmla="*/ 685306 w 898525"/>
              <a:gd name="connsiteY333" fmla="*/ 272730 h 901700"/>
              <a:gd name="connsiteX334" fmla="*/ 471823 w 898525"/>
              <a:gd name="connsiteY334" fmla="*/ 485793 h 901700"/>
              <a:gd name="connsiteX335" fmla="*/ 467320 w 898525"/>
              <a:gd name="connsiteY335" fmla="*/ 489225 h 901700"/>
              <a:gd name="connsiteX336" fmla="*/ 462287 w 898525"/>
              <a:gd name="connsiteY336" fmla="*/ 491337 h 901700"/>
              <a:gd name="connsiteX337" fmla="*/ 456460 w 898525"/>
              <a:gd name="connsiteY337" fmla="*/ 492657 h 901700"/>
              <a:gd name="connsiteX338" fmla="*/ 431298 w 898525"/>
              <a:gd name="connsiteY338" fmla="*/ 493713 h 901700"/>
              <a:gd name="connsiteX339" fmla="*/ 430238 w 898525"/>
              <a:gd name="connsiteY339" fmla="*/ 493713 h 901700"/>
              <a:gd name="connsiteX340" fmla="*/ 424411 w 898525"/>
              <a:gd name="connsiteY340" fmla="*/ 493185 h 901700"/>
              <a:gd name="connsiteX341" fmla="*/ 419114 w 898525"/>
              <a:gd name="connsiteY341" fmla="*/ 491073 h 901700"/>
              <a:gd name="connsiteX342" fmla="*/ 414611 w 898525"/>
              <a:gd name="connsiteY342" fmla="*/ 488169 h 901700"/>
              <a:gd name="connsiteX343" fmla="*/ 410903 w 898525"/>
              <a:gd name="connsiteY343" fmla="*/ 483944 h 901700"/>
              <a:gd name="connsiteX344" fmla="*/ 408254 w 898525"/>
              <a:gd name="connsiteY344" fmla="*/ 479456 h 901700"/>
              <a:gd name="connsiteX345" fmla="*/ 406400 w 898525"/>
              <a:gd name="connsiteY345" fmla="*/ 473912 h 901700"/>
              <a:gd name="connsiteX346" fmla="*/ 406400 w 898525"/>
              <a:gd name="connsiteY346" fmla="*/ 468103 h 901700"/>
              <a:gd name="connsiteX347" fmla="*/ 408519 w 898525"/>
              <a:gd name="connsiteY347" fmla="*/ 444342 h 901700"/>
              <a:gd name="connsiteX348" fmla="*/ 409314 w 898525"/>
              <a:gd name="connsiteY348" fmla="*/ 438797 h 901700"/>
              <a:gd name="connsiteX349" fmla="*/ 411697 w 898525"/>
              <a:gd name="connsiteY349" fmla="*/ 434045 h 901700"/>
              <a:gd name="connsiteX350" fmla="*/ 415141 w 898525"/>
              <a:gd name="connsiteY350" fmla="*/ 429557 h 901700"/>
              <a:gd name="connsiteX351" fmla="*/ 445601 w 898525"/>
              <a:gd name="connsiteY351" fmla="*/ 399459 h 901700"/>
              <a:gd name="connsiteX352" fmla="*/ 513937 w 898525"/>
              <a:gd name="connsiteY352" fmla="*/ 331078 h 901700"/>
              <a:gd name="connsiteX353" fmla="*/ 515526 w 898525"/>
              <a:gd name="connsiteY353" fmla="*/ 329758 h 901700"/>
              <a:gd name="connsiteX354" fmla="*/ 585981 w 898525"/>
              <a:gd name="connsiteY354" fmla="*/ 259265 h 901700"/>
              <a:gd name="connsiteX355" fmla="*/ 625181 w 898525"/>
              <a:gd name="connsiteY355" fmla="*/ 219927 h 901700"/>
              <a:gd name="connsiteX356" fmla="*/ 619884 w 898525"/>
              <a:gd name="connsiteY356" fmla="*/ 152074 h 901700"/>
              <a:gd name="connsiteX357" fmla="*/ 619619 w 898525"/>
              <a:gd name="connsiteY357" fmla="*/ 148114 h 901700"/>
              <a:gd name="connsiteX358" fmla="*/ 619884 w 898525"/>
              <a:gd name="connsiteY358" fmla="*/ 139929 h 901700"/>
              <a:gd name="connsiteX359" fmla="*/ 621473 w 898525"/>
              <a:gd name="connsiteY359" fmla="*/ 132009 h 901700"/>
              <a:gd name="connsiteX360" fmla="*/ 624122 w 898525"/>
              <a:gd name="connsiteY360" fmla="*/ 124352 h 901700"/>
              <a:gd name="connsiteX361" fmla="*/ 628360 w 898525"/>
              <a:gd name="connsiteY361" fmla="*/ 117224 h 901700"/>
              <a:gd name="connsiteX362" fmla="*/ 633657 w 898525"/>
              <a:gd name="connsiteY362" fmla="*/ 110887 h 901700"/>
              <a:gd name="connsiteX363" fmla="*/ 741988 w 898525"/>
              <a:gd name="connsiteY363" fmla="*/ 2640 h 901700"/>
              <a:gd name="connsiteX364" fmla="*/ 744372 w 898525"/>
              <a:gd name="connsiteY364" fmla="*/ 1056 h 901700"/>
              <a:gd name="connsiteX365" fmla="*/ 746491 w 898525"/>
              <a:gd name="connsiteY365" fmla="*/ 264 h 90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Lst>
            <a:rect l="l" t="t" r="r" b="b"/>
            <a:pathLst>
              <a:path w="898525" h="901700">
                <a:moveTo>
                  <a:pt x="405475" y="296862"/>
                </a:moveTo>
                <a:lnTo>
                  <a:pt x="423671" y="297916"/>
                </a:lnTo>
                <a:lnTo>
                  <a:pt x="440812" y="300288"/>
                </a:lnTo>
                <a:lnTo>
                  <a:pt x="457689" y="303977"/>
                </a:lnTo>
                <a:lnTo>
                  <a:pt x="474039" y="309248"/>
                </a:lnTo>
                <a:lnTo>
                  <a:pt x="489598" y="315836"/>
                </a:lnTo>
                <a:lnTo>
                  <a:pt x="488015" y="317418"/>
                </a:lnTo>
                <a:lnTo>
                  <a:pt x="413386" y="391998"/>
                </a:lnTo>
                <a:lnTo>
                  <a:pt x="405475" y="391734"/>
                </a:lnTo>
                <a:lnTo>
                  <a:pt x="392553" y="392525"/>
                </a:lnTo>
                <a:lnTo>
                  <a:pt x="379895" y="395160"/>
                </a:lnTo>
                <a:lnTo>
                  <a:pt x="367764" y="398850"/>
                </a:lnTo>
                <a:lnTo>
                  <a:pt x="356425" y="404120"/>
                </a:lnTo>
                <a:lnTo>
                  <a:pt x="345876" y="410445"/>
                </a:lnTo>
                <a:lnTo>
                  <a:pt x="336119" y="418088"/>
                </a:lnTo>
                <a:lnTo>
                  <a:pt x="327417" y="426784"/>
                </a:lnTo>
                <a:lnTo>
                  <a:pt x="319769" y="436535"/>
                </a:lnTo>
                <a:lnTo>
                  <a:pt x="313177" y="447076"/>
                </a:lnTo>
                <a:lnTo>
                  <a:pt x="307903" y="458408"/>
                </a:lnTo>
                <a:lnTo>
                  <a:pt x="304211" y="470531"/>
                </a:lnTo>
                <a:lnTo>
                  <a:pt x="302101" y="482917"/>
                </a:lnTo>
                <a:lnTo>
                  <a:pt x="301310" y="496094"/>
                </a:lnTo>
                <a:lnTo>
                  <a:pt x="302101" y="509270"/>
                </a:lnTo>
                <a:lnTo>
                  <a:pt x="304211" y="521656"/>
                </a:lnTo>
                <a:lnTo>
                  <a:pt x="307903" y="534042"/>
                </a:lnTo>
                <a:lnTo>
                  <a:pt x="313177" y="545374"/>
                </a:lnTo>
                <a:lnTo>
                  <a:pt x="319769" y="555916"/>
                </a:lnTo>
                <a:lnTo>
                  <a:pt x="327417" y="565403"/>
                </a:lnTo>
                <a:lnTo>
                  <a:pt x="336119" y="574100"/>
                </a:lnTo>
                <a:lnTo>
                  <a:pt x="345613" y="581742"/>
                </a:lnTo>
                <a:lnTo>
                  <a:pt x="356425" y="588330"/>
                </a:lnTo>
                <a:lnTo>
                  <a:pt x="367501" y="593601"/>
                </a:lnTo>
                <a:lnTo>
                  <a:pt x="379895" y="597291"/>
                </a:lnTo>
                <a:lnTo>
                  <a:pt x="392553" y="599926"/>
                </a:lnTo>
                <a:lnTo>
                  <a:pt x="405475" y="600716"/>
                </a:lnTo>
                <a:lnTo>
                  <a:pt x="418660" y="599926"/>
                </a:lnTo>
                <a:lnTo>
                  <a:pt x="431318" y="597291"/>
                </a:lnTo>
                <a:lnTo>
                  <a:pt x="443185" y="593601"/>
                </a:lnTo>
                <a:lnTo>
                  <a:pt x="454788" y="588330"/>
                </a:lnTo>
                <a:lnTo>
                  <a:pt x="465073" y="581742"/>
                </a:lnTo>
                <a:lnTo>
                  <a:pt x="474830" y="574100"/>
                </a:lnTo>
                <a:lnTo>
                  <a:pt x="483796" y="565403"/>
                </a:lnTo>
                <a:lnTo>
                  <a:pt x="491444" y="555916"/>
                </a:lnTo>
                <a:lnTo>
                  <a:pt x="497773" y="545374"/>
                </a:lnTo>
                <a:lnTo>
                  <a:pt x="503047" y="534042"/>
                </a:lnTo>
                <a:lnTo>
                  <a:pt x="507003" y="521656"/>
                </a:lnTo>
                <a:lnTo>
                  <a:pt x="509112" y="509270"/>
                </a:lnTo>
                <a:lnTo>
                  <a:pt x="509903" y="496094"/>
                </a:lnTo>
                <a:lnTo>
                  <a:pt x="509640" y="488188"/>
                </a:lnTo>
                <a:lnTo>
                  <a:pt x="584533" y="413608"/>
                </a:lnTo>
                <a:lnTo>
                  <a:pt x="585851" y="412026"/>
                </a:lnTo>
                <a:lnTo>
                  <a:pt x="592444" y="427838"/>
                </a:lnTo>
                <a:lnTo>
                  <a:pt x="597982" y="443914"/>
                </a:lnTo>
                <a:lnTo>
                  <a:pt x="601410" y="460780"/>
                </a:lnTo>
                <a:lnTo>
                  <a:pt x="603783" y="478437"/>
                </a:lnTo>
                <a:lnTo>
                  <a:pt x="604838" y="496094"/>
                </a:lnTo>
                <a:lnTo>
                  <a:pt x="603783" y="514277"/>
                </a:lnTo>
                <a:lnTo>
                  <a:pt x="601410" y="531934"/>
                </a:lnTo>
                <a:lnTo>
                  <a:pt x="597718" y="549064"/>
                </a:lnTo>
                <a:lnTo>
                  <a:pt x="592180" y="565666"/>
                </a:lnTo>
                <a:lnTo>
                  <a:pt x="585588" y="581479"/>
                </a:lnTo>
                <a:lnTo>
                  <a:pt x="577413" y="596500"/>
                </a:lnTo>
                <a:lnTo>
                  <a:pt x="568447" y="610994"/>
                </a:lnTo>
                <a:lnTo>
                  <a:pt x="557898" y="624435"/>
                </a:lnTo>
                <a:lnTo>
                  <a:pt x="546295" y="637084"/>
                </a:lnTo>
                <a:lnTo>
                  <a:pt x="533901" y="648416"/>
                </a:lnTo>
                <a:lnTo>
                  <a:pt x="520188" y="658957"/>
                </a:lnTo>
                <a:lnTo>
                  <a:pt x="506211" y="668181"/>
                </a:lnTo>
                <a:lnTo>
                  <a:pt x="491180" y="676087"/>
                </a:lnTo>
                <a:lnTo>
                  <a:pt x="474830" y="682939"/>
                </a:lnTo>
                <a:lnTo>
                  <a:pt x="458480" y="688210"/>
                </a:lnTo>
                <a:lnTo>
                  <a:pt x="441339" y="691899"/>
                </a:lnTo>
                <a:lnTo>
                  <a:pt x="423671" y="694271"/>
                </a:lnTo>
                <a:lnTo>
                  <a:pt x="405475" y="695325"/>
                </a:lnTo>
                <a:lnTo>
                  <a:pt x="387542" y="694271"/>
                </a:lnTo>
                <a:lnTo>
                  <a:pt x="369874" y="691899"/>
                </a:lnTo>
                <a:lnTo>
                  <a:pt x="352469" y="688210"/>
                </a:lnTo>
                <a:lnTo>
                  <a:pt x="336119" y="682675"/>
                </a:lnTo>
                <a:lnTo>
                  <a:pt x="320297" y="676087"/>
                </a:lnTo>
                <a:lnTo>
                  <a:pt x="305002" y="668181"/>
                </a:lnTo>
                <a:lnTo>
                  <a:pt x="290761" y="658957"/>
                </a:lnTo>
                <a:lnTo>
                  <a:pt x="277312" y="648416"/>
                </a:lnTo>
                <a:lnTo>
                  <a:pt x="264918" y="637084"/>
                </a:lnTo>
                <a:lnTo>
                  <a:pt x="253315" y="624435"/>
                </a:lnTo>
                <a:lnTo>
                  <a:pt x="243030" y="610731"/>
                </a:lnTo>
                <a:lnTo>
                  <a:pt x="233801" y="596500"/>
                </a:lnTo>
                <a:lnTo>
                  <a:pt x="225889" y="581479"/>
                </a:lnTo>
                <a:lnTo>
                  <a:pt x="219033" y="565403"/>
                </a:lnTo>
                <a:lnTo>
                  <a:pt x="213495" y="549064"/>
                </a:lnTo>
                <a:lnTo>
                  <a:pt x="209539" y="531934"/>
                </a:lnTo>
                <a:lnTo>
                  <a:pt x="207166" y="514014"/>
                </a:lnTo>
                <a:lnTo>
                  <a:pt x="206375" y="496094"/>
                </a:lnTo>
                <a:lnTo>
                  <a:pt x="207166" y="478173"/>
                </a:lnTo>
                <a:lnTo>
                  <a:pt x="209539" y="460253"/>
                </a:lnTo>
                <a:lnTo>
                  <a:pt x="213495" y="443123"/>
                </a:lnTo>
                <a:lnTo>
                  <a:pt x="219033" y="426784"/>
                </a:lnTo>
                <a:lnTo>
                  <a:pt x="225889" y="410972"/>
                </a:lnTo>
                <a:lnTo>
                  <a:pt x="233801" y="395687"/>
                </a:lnTo>
                <a:lnTo>
                  <a:pt x="243030" y="381456"/>
                </a:lnTo>
                <a:lnTo>
                  <a:pt x="253315" y="367753"/>
                </a:lnTo>
                <a:lnTo>
                  <a:pt x="264918" y="355367"/>
                </a:lnTo>
                <a:lnTo>
                  <a:pt x="277312" y="344035"/>
                </a:lnTo>
                <a:lnTo>
                  <a:pt x="290761" y="333493"/>
                </a:lnTo>
                <a:lnTo>
                  <a:pt x="305002" y="324270"/>
                </a:lnTo>
                <a:lnTo>
                  <a:pt x="320297" y="316100"/>
                </a:lnTo>
                <a:lnTo>
                  <a:pt x="336119" y="309512"/>
                </a:lnTo>
                <a:lnTo>
                  <a:pt x="352469" y="303977"/>
                </a:lnTo>
                <a:lnTo>
                  <a:pt x="369874" y="300288"/>
                </a:lnTo>
                <a:lnTo>
                  <a:pt x="387542" y="297916"/>
                </a:lnTo>
                <a:close/>
                <a:moveTo>
                  <a:pt x="405474" y="90487"/>
                </a:moveTo>
                <a:lnTo>
                  <a:pt x="430602" y="91280"/>
                </a:lnTo>
                <a:lnTo>
                  <a:pt x="455200" y="93659"/>
                </a:lnTo>
                <a:lnTo>
                  <a:pt x="479269" y="97095"/>
                </a:lnTo>
                <a:lnTo>
                  <a:pt x="502809" y="102382"/>
                </a:lnTo>
                <a:lnTo>
                  <a:pt x="526085" y="108990"/>
                </a:lnTo>
                <a:lnTo>
                  <a:pt x="548567" y="116655"/>
                </a:lnTo>
                <a:lnTo>
                  <a:pt x="570521" y="125642"/>
                </a:lnTo>
                <a:lnTo>
                  <a:pt x="591945" y="135687"/>
                </a:lnTo>
                <a:lnTo>
                  <a:pt x="591416" y="142823"/>
                </a:lnTo>
                <a:lnTo>
                  <a:pt x="591681" y="149960"/>
                </a:lnTo>
                <a:lnTo>
                  <a:pt x="596177" y="209169"/>
                </a:lnTo>
                <a:lnTo>
                  <a:pt x="562586" y="242474"/>
                </a:lnTo>
                <a:lnTo>
                  <a:pt x="545129" y="232694"/>
                </a:lnTo>
                <a:lnTo>
                  <a:pt x="526879" y="223707"/>
                </a:lnTo>
                <a:lnTo>
                  <a:pt x="508099" y="216041"/>
                </a:lnTo>
                <a:lnTo>
                  <a:pt x="488527" y="209698"/>
                </a:lnTo>
                <a:lnTo>
                  <a:pt x="468689" y="204675"/>
                </a:lnTo>
                <a:lnTo>
                  <a:pt x="448058" y="200975"/>
                </a:lnTo>
                <a:lnTo>
                  <a:pt x="426899" y="198860"/>
                </a:lnTo>
                <a:lnTo>
                  <a:pt x="405474" y="197803"/>
                </a:lnTo>
                <a:lnTo>
                  <a:pt x="383256" y="198860"/>
                </a:lnTo>
                <a:lnTo>
                  <a:pt x="361303" y="201239"/>
                </a:lnTo>
                <a:lnTo>
                  <a:pt x="340408" y="204940"/>
                </a:lnTo>
                <a:lnTo>
                  <a:pt x="319513" y="210491"/>
                </a:lnTo>
                <a:lnTo>
                  <a:pt x="299146" y="217363"/>
                </a:lnTo>
                <a:lnTo>
                  <a:pt x="279838" y="225557"/>
                </a:lnTo>
                <a:lnTo>
                  <a:pt x="261059" y="235073"/>
                </a:lnTo>
                <a:lnTo>
                  <a:pt x="243337" y="246174"/>
                </a:lnTo>
                <a:lnTo>
                  <a:pt x="226145" y="257805"/>
                </a:lnTo>
                <a:lnTo>
                  <a:pt x="210011" y="271021"/>
                </a:lnTo>
                <a:lnTo>
                  <a:pt x="194934" y="285294"/>
                </a:lnTo>
                <a:lnTo>
                  <a:pt x="180651" y="300361"/>
                </a:lnTo>
                <a:lnTo>
                  <a:pt x="167427" y="316749"/>
                </a:lnTo>
                <a:lnTo>
                  <a:pt x="155260" y="333666"/>
                </a:lnTo>
                <a:lnTo>
                  <a:pt x="144680" y="351640"/>
                </a:lnTo>
                <a:lnTo>
                  <a:pt x="135158" y="370407"/>
                </a:lnTo>
                <a:lnTo>
                  <a:pt x="126959" y="389967"/>
                </a:lnTo>
                <a:lnTo>
                  <a:pt x="120082" y="410056"/>
                </a:lnTo>
                <a:lnTo>
                  <a:pt x="114527" y="430673"/>
                </a:lnTo>
                <a:lnTo>
                  <a:pt x="110824" y="452083"/>
                </a:lnTo>
                <a:lnTo>
                  <a:pt x="108179" y="473758"/>
                </a:lnTo>
                <a:lnTo>
                  <a:pt x="107386" y="495961"/>
                </a:lnTo>
                <a:lnTo>
                  <a:pt x="108179" y="518429"/>
                </a:lnTo>
                <a:lnTo>
                  <a:pt x="110824" y="540104"/>
                </a:lnTo>
                <a:lnTo>
                  <a:pt x="114527" y="561514"/>
                </a:lnTo>
                <a:lnTo>
                  <a:pt x="120082" y="582131"/>
                </a:lnTo>
                <a:lnTo>
                  <a:pt x="126959" y="602220"/>
                </a:lnTo>
                <a:lnTo>
                  <a:pt x="135158" y="621780"/>
                </a:lnTo>
                <a:lnTo>
                  <a:pt x="144680" y="640283"/>
                </a:lnTo>
                <a:lnTo>
                  <a:pt x="155260" y="658521"/>
                </a:lnTo>
                <a:lnTo>
                  <a:pt x="167427" y="675438"/>
                </a:lnTo>
                <a:lnTo>
                  <a:pt x="180651" y="691562"/>
                </a:lnTo>
                <a:lnTo>
                  <a:pt x="194934" y="706893"/>
                </a:lnTo>
                <a:lnTo>
                  <a:pt x="210011" y="721166"/>
                </a:lnTo>
                <a:lnTo>
                  <a:pt x="226409" y="734118"/>
                </a:lnTo>
                <a:lnTo>
                  <a:pt x="243337" y="746013"/>
                </a:lnTo>
                <a:lnTo>
                  <a:pt x="261059" y="757114"/>
                </a:lnTo>
                <a:lnTo>
                  <a:pt x="280102" y="766366"/>
                </a:lnTo>
                <a:lnTo>
                  <a:pt x="299411" y="774560"/>
                </a:lnTo>
                <a:lnTo>
                  <a:pt x="319513" y="781432"/>
                </a:lnTo>
                <a:lnTo>
                  <a:pt x="340408" y="786983"/>
                </a:lnTo>
                <a:lnTo>
                  <a:pt x="361832" y="790948"/>
                </a:lnTo>
                <a:lnTo>
                  <a:pt x="383256" y="793327"/>
                </a:lnTo>
                <a:lnTo>
                  <a:pt x="405474" y="794120"/>
                </a:lnTo>
                <a:lnTo>
                  <a:pt x="427957" y="793327"/>
                </a:lnTo>
                <a:lnTo>
                  <a:pt x="449645" y="790948"/>
                </a:lnTo>
                <a:lnTo>
                  <a:pt x="471070" y="786983"/>
                </a:lnTo>
                <a:lnTo>
                  <a:pt x="491965" y="781432"/>
                </a:lnTo>
                <a:lnTo>
                  <a:pt x="511802" y="774560"/>
                </a:lnTo>
                <a:lnTo>
                  <a:pt x="531375" y="766366"/>
                </a:lnTo>
                <a:lnTo>
                  <a:pt x="550154" y="757114"/>
                </a:lnTo>
                <a:lnTo>
                  <a:pt x="568140" y="746013"/>
                </a:lnTo>
                <a:lnTo>
                  <a:pt x="585068" y="734118"/>
                </a:lnTo>
                <a:lnTo>
                  <a:pt x="601202" y="721166"/>
                </a:lnTo>
                <a:lnTo>
                  <a:pt x="616543" y="706893"/>
                </a:lnTo>
                <a:lnTo>
                  <a:pt x="630826" y="691562"/>
                </a:lnTo>
                <a:lnTo>
                  <a:pt x="644051" y="675438"/>
                </a:lnTo>
                <a:lnTo>
                  <a:pt x="655689" y="658521"/>
                </a:lnTo>
                <a:lnTo>
                  <a:pt x="666798" y="640283"/>
                </a:lnTo>
                <a:lnTo>
                  <a:pt x="676055" y="621780"/>
                </a:lnTo>
                <a:lnTo>
                  <a:pt x="684255" y="602220"/>
                </a:lnTo>
                <a:lnTo>
                  <a:pt x="691396" y="582131"/>
                </a:lnTo>
                <a:lnTo>
                  <a:pt x="696686" y="561514"/>
                </a:lnTo>
                <a:lnTo>
                  <a:pt x="700653" y="540104"/>
                </a:lnTo>
                <a:lnTo>
                  <a:pt x="703034" y="518429"/>
                </a:lnTo>
                <a:lnTo>
                  <a:pt x="703827" y="495961"/>
                </a:lnTo>
                <a:lnTo>
                  <a:pt x="703034" y="474551"/>
                </a:lnTo>
                <a:lnTo>
                  <a:pt x="700918" y="453669"/>
                </a:lnTo>
                <a:lnTo>
                  <a:pt x="697215" y="433316"/>
                </a:lnTo>
                <a:lnTo>
                  <a:pt x="692189" y="413228"/>
                </a:lnTo>
                <a:lnTo>
                  <a:pt x="685842" y="393403"/>
                </a:lnTo>
                <a:lnTo>
                  <a:pt x="678171" y="374901"/>
                </a:lnTo>
                <a:lnTo>
                  <a:pt x="669178" y="356398"/>
                </a:lnTo>
                <a:lnTo>
                  <a:pt x="659392" y="338952"/>
                </a:lnTo>
                <a:lnTo>
                  <a:pt x="696157" y="301947"/>
                </a:lnTo>
                <a:lnTo>
                  <a:pt x="747734" y="305912"/>
                </a:lnTo>
                <a:lnTo>
                  <a:pt x="753817" y="306176"/>
                </a:lnTo>
                <a:lnTo>
                  <a:pt x="758843" y="306176"/>
                </a:lnTo>
                <a:lnTo>
                  <a:pt x="763604" y="305648"/>
                </a:lnTo>
                <a:lnTo>
                  <a:pt x="774713" y="327322"/>
                </a:lnTo>
                <a:lnTo>
                  <a:pt x="783970" y="349790"/>
                </a:lnTo>
                <a:lnTo>
                  <a:pt x="792169" y="372786"/>
                </a:lnTo>
                <a:lnTo>
                  <a:pt x="798782" y="396311"/>
                </a:lnTo>
                <a:lnTo>
                  <a:pt x="804336" y="420365"/>
                </a:lnTo>
                <a:lnTo>
                  <a:pt x="808039" y="445211"/>
                </a:lnTo>
                <a:lnTo>
                  <a:pt x="810420" y="470586"/>
                </a:lnTo>
                <a:lnTo>
                  <a:pt x="811213" y="495961"/>
                </a:lnTo>
                <a:lnTo>
                  <a:pt x="810155" y="522923"/>
                </a:lnTo>
                <a:lnTo>
                  <a:pt x="807775" y="548826"/>
                </a:lnTo>
                <a:lnTo>
                  <a:pt x="803807" y="574466"/>
                </a:lnTo>
                <a:lnTo>
                  <a:pt x="797988" y="599841"/>
                </a:lnTo>
                <a:lnTo>
                  <a:pt x="790582" y="624159"/>
                </a:lnTo>
                <a:lnTo>
                  <a:pt x="781854" y="647948"/>
                </a:lnTo>
                <a:lnTo>
                  <a:pt x="771539" y="671209"/>
                </a:lnTo>
                <a:lnTo>
                  <a:pt x="760165" y="693412"/>
                </a:lnTo>
                <a:lnTo>
                  <a:pt x="746940" y="714822"/>
                </a:lnTo>
                <a:lnTo>
                  <a:pt x="732922" y="735704"/>
                </a:lnTo>
                <a:lnTo>
                  <a:pt x="717581" y="755000"/>
                </a:lnTo>
                <a:lnTo>
                  <a:pt x="701182" y="773767"/>
                </a:lnTo>
                <a:lnTo>
                  <a:pt x="683461" y="791477"/>
                </a:lnTo>
                <a:lnTo>
                  <a:pt x="664682" y="807865"/>
                </a:lnTo>
                <a:lnTo>
                  <a:pt x="645109" y="823196"/>
                </a:lnTo>
                <a:lnTo>
                  <a:pt x="624478" y="837469"/>
                </a:lnTo>
                <a:lnTo>
                  <a:pt x="603054" y="850421"/>
                </a:lnTo>
                <a:lnTo>
                  <a:pt x="580572" y="862051"/>
                </a:lnTo>
                <a:lnTo>
                  <a:pt x="557560" y="872096"/>
                </a:lnTo>
                <a:lnTo>
                  <a:pt x="533756" y="880818"/>
                </a:lnTo>
                <a:lnTo>
                  <a:pt x="509422" y="888220"/>
                </a:lnTo>
                <a:lnTo>
                  <a:pt x="484295" y="894035"/>
                </a:lnTo>
                <a:lnTo>
                  <a:pt x="458374" y="898000"/>
                </a:lnTo>
                <a:lnTo>
                  <a:pt x="432189" y="900907"/>
                </a:lnTo>
                <a:lnTo>
                  <a:pt x="405474" y="901700"/>
                </a:lnTo>
                <a:lnTo>
                  <a:pt x="379024" y="900907"/>
                </a:lnTo>
                <a:lnTo>
                  <a:pt x="352575" y="898000"/>
                </a:lnTo>
                <a:lnTo>
                  <a:pt x="326918" y="894035"/>
                </a:lnTo>
                <a:lnTo>
                  <a:pt x="302056" y="888220"/>
                </a:lnTo>
                <a:lnTo>
                  <a:pt x="277193" y="880818"/>
                </a:lnTo>
                <a:lnTo>
                  <a:pt x="253388" y="872096"/>
                </a:lnTo>
                <a:lnTo>
                  <a:pt x="230377" y="862051"/>
                </a:lnTo>
                <a:lnTo>
                  <a:pt x="207895" y="850421"/>
                </a:lnTo>
                <a:lnTo>
                  <a:pt x="186735" y="837469"/>
                </a:lnTo>
                <a:lnTo>
                  <a:pt x="166104" y="823196"/>
                </a:lnTo>
                <a:lnTo>
                  <a:pt x="146267" y="807865"/>
                </a:lnTo>
                <a:lnTo>
                  <a:pt x="127752" y="791477"/>
                </a:lnTo>
                <a:lnTo>
                  <a:pt x="110031" y="773767"/>
                </a:lnTo>
                <a:lnTo>
                  <a:pt x="93367" y="755000"/>
                </a:lnTo>
                <a:lnTo>
                  <a:pt x="78027" y="735704"/>
                </a:lnTo>
                <a:lnTo>
                  <a:pt x="64008" y="714822"/>
                </a:lnTo>
                <a:lnTo>
                  <a:pt x="51312" y="693412"/>
                </a:lnTo>
                <a:lnTo>
                  <a:pt x="39674" y="671209"/>
                </a:lnTo>
                <a:lnTo>
                  <a:pt x="29359" y="647948"/>
                </a:lnTo>
                <a:lnTo>
                  <a:pt x="20631" y="624159"/>
                </a:lnTo>
                <a:lnTo>
                  <a:pt x="13489" y="599841"/>
                </a:lnTo>
                <a:lnTo>
                  <a:pt x="7670" y="574466"/>
                </a:lnTo>
                <a:lnTo>
                  <a:pt x="3174" y="548826"/>
                </a:lnTo>
                <a:lnTo>
                  <a:pt x="793" y="522923"/>
                </a:lnTo>
                <a:lnTo>
                  <a:pt x="0" y="495961"/>
                </a:lnTo>
                <a:lnTo>
                  <a:pt x="793" y="469265"/>
                </a:lnTo>
                <a:lnTo>
                  <a:pt x="3174" y="443096"/>
                </a:lnTo>
                <a:lnTo>
                  <a:pt x="7670" y="417721"/>
                </a:lnTo>
                <a:lnTo>
                  <a:pt x="13489" y="392346"/>
                </a:lnTo>
                <a:lnTo>
                  <a:pt x="20631" y="367764"/>
                </a:lnTo>
                <a:lnTo>
                  <a:pt x="29359" y="343975"/>
                </a:lnTo>
                <a:lnTo>
                  <a:pt x="39674" y="320978"/>
                </a:lnTo>
                <a:lnTo>
                  <a:pt x="51312" y="298775"/>
                </a:lnTo>
                <a:lnTo>
                  <a:pt x="64008" y="277100"/>
                </a:lnTo>
                <a:lnTo>
                  <a:pt x="78027" y="256483"/>
                </a:lnTo>
                <a:lnTo>
                  <a:pt x="93367" y="236923"/>
                </a:lnTo>
                <a:lnTo>
                  <a:pt x="110031" y="218156"/>
                </a:lnTo>
                <a:lnTo>
                  <a:pt x="127752" y="200711"/>
                </a:lnTo>
                <a:lnTo>
                  <a:pt x="146267" y="184322"/>
                </a:lnTo>
                <a:lnTo>
                  <a:pt x="166104" y="168992"/>
                </a:lnTo>
                <a:lnTo>
                  <a:pt x="186735" y="154718"/>
                </a:lnTo>
                <a:lnTo>
                  <a:pt x="207895" y="141766"/>
                </a:lnTo>
                <a:lnTo>
                  <a:pt x="230377" y="130136"/>
                </a:lnTo>
                <a:lnTo>
                  <a:pt x="253388" y="120091"/>
                </a:lnTo>
                <a:lnTo>
                  <a:pt x="277193" y="111104"/>
                </a:lnTo>
                <a:lnTo>
                  <a:pt x="301791" y="103968"/>
                </a:lnTo>
                <a:lnTo>
                  <a:pt x="326918" y="98152"/>
                </a:lnTo>
                <a:lnTo>
                  <a:pt x="352575" y="93923"/>
                </a:lnTo>
                <a:lnTo>
                  <a:pt x="378760" y="91280"/>
                </a:lnTo>
                <a:close/>
                <a:moveTo>
                  <a:pt x="748610" y="0"/>
                </a:moveTo>
                <a:lnTo>
                  <a:pt x="751523" y="264"/>
                </a:lnTo>
                <a:lnTo>
                  <a:pt x="753907" y="1320"/>
                </a:lnTo>
                <a:lnTo>
                  <a:pt x="756026" y="3432"/>
                </a:lnTo>
                <a:lnTo>
                  <a:pt x="757351" y="5808"/>
                </a:lnTo>
                <a:lnTo>
                  <a:pt x="758410" y="8449"/>
                </a:lnTo>
                <a:lnTo>
                  <a:pt x="763972" y="81846"/>
                </a:lnTo>
                <a:lnTo>
                  <a:pt x="791519" y="54388"/>
                </a:lnTo>
                <a:lnTo>
                  <a:pt x="796021" y="50691"/>
                </a:lnTo>
                <a:lnTo>
                  <a:pt x="800789" y="48315"/>
                </a:lnTo>
                <a:lnTo>
                  <a:pt x="806086" y="46467"/>
                </a:lnTo>
                <a:lnTo>
                  <a:pt x="811384" y="46203"/>
                </a:lnTo>
                <a:lnTo>
                  <a:pt x="816681" y="46467"/>
                </a:lnTo>
                <a:lnTo>
                  <a:pt x="821978" y="48315"/>
                </a:lnTo>
                <a:lnTo>
                  <a:pt x="827011" y="50691"/>
                </a:lnTo>
                <a:lnTo>
                  <a:pt x="831249" y="54388"/>
                </a:lnTo>
                <a:lnTo>
                  <a:pt x="847671" y="71285"/>
                </a:lnTo>
                <a:lnTo>
                  <a:pt x="851908" y="76037"/>
                </a:lnTo>
                <a:lnTo>
                  <a:pt x="854557" y="81846"/>
                </a:lnTo>
                <a:lnTo>
                  <a:pt x="855881" y="87918"/>
                </a:lnTo>
                <a:lnTo>
                  <a:pt x="855881" y="93990"/>
                </a:lnTo>
                <a:lnTo>
                  <a:pt x="854557" y="99799"/>
                </a:lnTo>
                <a:lnTo>
                  <a:pt x="851908" y="105607"/>
                </a:lnTo>
                <a:lnTo>
                  <a:pt x="847671" y="110887"/>
                </a:lnTo>
                <a:lnTo>
                  <a:pt x="823832" y="134649"/>
                </a:lnTo>
                <a:lnTo>
                  <a:pt x="889785" y="139929"/>
                </a:lnTo>
                <a:lnTo>
                  <a:pt x="892698" y="140721"/>
                </a:lnTo>
                <a:lnTo>
                  <a:pt x="895612" y="142306"/>
                </a:lnTo>
                <a:lnTo>
                  <a:pt x="897201" y="144418"/>
                </a:lnTo>
                <a:lnTo>
                  <a:pt x="898260" y="147586"/>
                </a:lnTo>
                <a:lnTo>
                  <a:pt x="898525" y="150226"/>
                </a:lnTo>
                <a:lnTo>
                  <a:pt x="897731" y="153130"/>
                </a:lnTo>
                <a:lnTo>
                  <a:pt x="895877" y="156034"/>
                </a:lnTo>
                <a:lnTo>
                  <a:pt x="787016" y="264018"/>
                </a:lnTo>
                <a:lnTo>
                  <a:pt x="781454" y="269034"/>
                </a:lnTo>
                <a:lnTo>
                  <a:pt x="775097" y="272730"/>
                </a:lnTo>
                <a:lnTo>
                  <a:pt x="768210" y="275635"/>
                </a:lnTo>
                <a:lnTo>
                  <a:pt x="761059" y="277219"/>
                </a:lnTo>
                <a:lnTo>
                  <a:pt x="753642" y="278011"/>
                </a:lnTo>
                <a:lnTo>
                  <a:pt x="752053" y="277747"/>
                </a:lnTo>
                <a:lnTo>
                  <a:pt x="750199" y="277747"/>
                </a:lnTo>
                <a:lnTo>
                  <a:pt x="747286" y="277483"/>
                </a:lnTo>
                <a:lnTo>
                  <a:pt x="685306" y="272730"/>
                </a:lnTo>
                <a:lnTo>
                  <a:pt x="471823" y="485793"/>
                </a:lnTo>
                <a:lnTo>
                  <a:pt x="467320" y="489225"/>
                </a:lnTo>
                <a:lnTo>
                  <a:pt x="462287" y="491337"/>
                </a:lnTo>
                <a:lnTo>
                  <a:pt x="456460" y="492657"/>
                </a:lnTo>
                <a:lnTo>
                  <a:pt x="431298" y="493713"/>
                </a:lnTo>
                <a:lnTo>
                  <a:pt x="430238" y="493713"/>
                </a:lnTo>
                <a:lnTo>
                  <a:pt x="424411" y="493185"/>
                </a:lnTo>
                <a:lnTo>
                  <a:pt x="419114" y="491073"/>
                </a:lnTo>
                <a:lnTo>
                  <a:pt x="414611" y="488169"/>
                </a:lnTo>
                <a:lnTo>
                  <a:pt x="410903" y="483944"/>
                </a:lnTo>
                <a:lnTo>
                  <a:pt x="408254" y="479456"/>
                </a:lnTo>
                <a:lnTo>
                  <a:pt x="406400" y="473912"/>
                </a:lnTo>
                <a:lnTo>
                  <a:pt x="406400" y="468103"/>
                </a:lnTo>
                <a:lnTo>
                  <a:pt x="408519" y="444342"/>
                </a:lnTo>
                <a:lnTo>
                  <a:pt x="409314" y="438797"/>
                </a:lnTo>
                <a:lnTo>
                  <a:pt x="411697" y="434045"/>
                </a:lnTo>
                <a:lnTo>
                  <a:pt x="415141" y="429557"/>
                </a:lnTo>
                <a:lnTo>
                  <a:pt x="445601" y="399459"/>
                </a:lnTo>
                <a:lnTo>
                  <a:pt x="513937" y="331078"/>
                </a:lnTo>
                <a:lnTo>
                  <a:pt x="515526" y="329758"/>
                </a:lnTo>
                <a:lnTo>
                  <a:pt x="585981" y="259265"/>
                </a:lnTo>
                <a:lnTo>
                  <a:pt x="625181" y="219927"/>
                </a:lnTo>
                <a:lnTo>
                  <a:pt x="619884" y="152074"/>
                </a:lnTo>
                <a:lnTo>
                  <a:pt x="619619" y="148114"/>
                </a:lnTo>
                <a:lnTo>
                  <a:pt x="619884" y="139929"/>
                </a:lnTo>
                <a:lnTo>
                  <a:pt x="621473" y="132009"/>
                </a:lnTo>
                <a:lnTo>
                  <a:pt x="624122" y="124352"/>
                </a:lnTo>
                <a:lnTo>
                  <a:pt x="628360" y="117224"/>
                </a:lnTo>
                <a:lnTo>
                  <a:pt x="633657" y="110887"/>
                </a:lnTo>
                <a:lnTo>
                  <a:pt x="741988" y="2640"/>
                </a:lnTo>
                <a:lnTo>
                  <a:pt x="744372" y="1056"/>
                </a:lnTo>
                <a:lnTo>
                  <a:pt x="746491" y="264"/>
                </a:lnTo>
                <a:close/>
              </a:path>
            </a:pathLst>
          </a:custGeom>
          <a:solidFill>
            <a:schemeClr val="bg1"/>
          </a:solidFill>
          <a:ln w="0">
            <a:noFill/>
            <a:prstDash val="solid"/>
            <a:round/>
          </a:ln>
        </p:spPr>
        <p:txBody>
          <a:bodyPr vert="horz" wrap="square" lIns="91440" tIns="45720" rIns="91440" bIns="45720" numCol="1" anchor="t" anchorCtr="0"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35" name="矩形 34"/>
          <p:cNvSpPr/>
          <p:nvPr/>
        </p:nvSpPr>
        <p:spPr>
          <a:xfrm>
            <a:off x="1194056" y="5012174"/>
            <a:ext cx="2778853" cy="954107"/>
          </a:xfrm>
          <a:prstGeom prst="rect">
            <a:avLst/>
          </a:prstGeom>
        </p:spPr>
        <p:txBody>
          <a:bodyPr wrap="square">
            <a:spAutoFit/>
          </a:bodyPr>
          <a:lstStyle/>
          <a:p>
            <a:pPr marL="342900" indent="-342900">
              <a:buAutoNum type="arabicPeriod"/>
            </a:pPr>
            <a:r>
              <a:rPr lang="en-CA" altLang="zh-CN" sz="1400" dirty="0">
                <a:solidFill>
                  <a:schemeClr val="tx1">
                    <a:lumMod val="50000"/>
                    <a:lumOff val="50000"/>
                  </a:schemeClr>
                </a:solidFill>
                <a:latin typeface="+mj-lt"/>
              </a:rPr>
              <a:t>Captchas and IP Blocking Locating the target labels from the HTML/Jason</a:t>
            </a:r>
          </a:p>
          <a:p>
            <a:pPr marL="342900" indent="-342900">
              <a:buAutoNum type="arabicPeriod"/>
            </a:pPr>
            <a:r>
              <a:rPr lang="en-CA" altLang="zh-CN" sz="1400" dirty="0">
                <a:solidFill>
                  <a:schemeClr val="tx1">
                    <a:lumMod val="50000"/>
                    <a:lumOff val="50000"/>
                  </a:schemeClr>
                </a:solidFill>
                <a:latin typeface="+mj-lt"/>
              </a:rPr>
              <a:t>Load chuck data</a:t>
            </a:r>
            <a:endParaRPr lang="zh-CN" altLang="en-US" sz="1400" dirty="0">
              <a:solidFill>
                <a:schemeClr val="tx1">
                  <a:lumMod val="50000"/>
                  <a:lumOff val="50000"/>
                </a:schemeClr>
              </a:solidFill>
              <a:latin typeface="+mj-lt"/>
            </a:endParaRPr>
          </a:p>
        </p:txBody>
      </p:sp>
      <p:sp>
        <p:nvSpPr>
          <p:cNvPr id="36" name="文本框 35"/>
          <p:cNvSpPr txBox="1"/>
          <p:nvPr/>
        </p:nvSpPr>
        <p:spPr>
          <a:xfrm>
            <a:off x="1458575" y="4561754"/>
            <a:ext cx="1588961" cy="400110"/>
          </a:xfrm>
          <a:prstGeom prst="rect">
            <a:avLst/>
          </a:prstGeom>
          <a:noFill/>
        </p:spPr>
        <p:txBody>
          <a:bodyPr wrap="none" rtlCol="0">
            <a:spAutoFit/>
          </a:bodyPr>
          <a:lstStyle/>
          <a:p>
            <a:r>
              <a:rPr lang="en-CA" altLang="zh-CN" sz="2000" dirty="0">
                <a:latin typeface="+mj-lt"/>
              </a:rPr>
              <a:t>Web Scraping</a:t>
            </a:r>
            <a:endParaRPr lang="zh-CN" altLang="en-US" sz="2000" spc="600" dirty="0">
              <a:latin typeface="汉仪君黑-45简" panose="020B0604020202020204" pitchFamily="34" charset="-122"/>
              <a:ea typeface="汉仪君黑-45简" panose="020B0604020202020204" pitchFamily="34" charset="-122"/>
            </a:endParaRPr>
          </a:p>
        </p:txBody>
      </p:sp>
      <p:sp>
        <p:nvSpPr>
          <p:cNvPr id="37" name="矩形 36"/>
          <p:cNvSpPr/>
          <p:nvPr/>
        </p:nvSpPr>
        <p:spPr>
          <a:xfrm>
            <a:off x="5045863" y="5012174"/>
            <a:ext cx="2195728" cy="738664"/>
          </a:xfrm>
          <a:prstGeom prst="rect">
            <a:avLst/>
          </a:prstGeom>
        </p:spPr>
        <p:txBody>
          <a:bodyPr wrap="square">
            <a:spAutoFit/>
          </a:bodyPr>
          <a:lstStyle/>
          <a:p>
            <a:pPr marL="342900" indent="-342900">
              <a:buAutoNum type="arabicPeriod"/>
            </a:pPr>
            <a:r>
              <a:rPr lang="en-CA" altLang="zh-CN" sz="1400" dirty="0">
                <a:solidFill>
                  <a:schemeClr val="tx1">
                    <a:lumMod val="50000"/>
                    <a:lumOff val="50000"/>
                  </a:schemeClr>
                </a:solidFill>
                <a:latin typeface="+mj-lt"/>
              </a:rPr>
              <a:t>Data Consistency</a:t>
            </a:r>
          </a:p>
          <a:p>
            <a:pPr marL="342900" indent="-342900">
              <a:buAutoNum type="arabicPeriod"/>
            </a:pPr>
            <a:r>
              <a:rPr lang="en-CA" altLang="zh-CN" sz="1400" dirty="0">
                <a:solidFill>
                  <a:schemeClr val="tx1">
                    <a:lumMod val="50000"/>
                    <a:lumOff val="50000"/>
                  </a:schemeClr>
                </a:solidFill>
                <a:latin typeface="+mj-lt"/>
              </a:rPr>
              <a:t>Missing Data</a:t>
            </a:r>
          </a:p>
          <a:p>
            <a:pPr marL="342900" indent="-342900">
              <a:buAutoNum type="arabicPeriod"/>
            </a:pPr>
            <a:r>
              <a:rPr lang="en-CA" altLang="zh-CN" sz="1400" dirty="0">
                <a:solidFill>
                  <a:schemeClr val="tx1">
                    <a:lumMod val="50000"/>
                    <a:lumOff val="50000"/>
                  </a:schemeClr>
                </a:solidFill>
                <a:latin typeface="+mj-lt"/>
              </a:rPr>
              <a:t>Data Quality</a:t>
            </a:r>
            <a:endParaRPr lang="zh-CN" altLang="en-US" sz="1400" dirty="0">
              <a:solidFill>
                <a:schemeClr val="tx1">
                  <a:lumMod val="50000"/>
                  <a:lumOff val="50000"/>
                </a:schemeClr>
              </a:solidFill>
              <a:latin typeface="+mj-lt"/>
            </a:endParaRPr>
          </a:p>
        </p:txBody>
      </p:sp>
      <p:sp>
        <p:nvSpPr>
          <p:cNvPr id="38" name="文本框 37"/>
          <p:cNvSpPr txBox="1"/>
          <p:nvPr/>
        </p:nvSpPr>
        <p:spPr>
          <a:xfrm>
            <a:off x="5212560" y="4555053"/>
            <a:ext cx="1804340" cy="400110"/>
          </a:xfrm>
          <a:prstGeom prst="rect">
            <a:avLst/>
          </a:prstGeom>
          <a:noFill/>
        </p:spPr>
        <p:txBody>
          <a:bodyPr wrap="none" rtlCol="0">
            <a:spAutoFit/>
          </a:bodyPr>
          <a:lstStyle/>
          <a:p>
            <a:r>
              <a:rPr lang="en-CA" altLang="zh-CN" sz="2000" dirty="0">
                <a:latin typeface="+mj-lt"/>
              </a:rPr>
              <a:t>Data Processing</a:t>
            </a:r>
            <a:endParaRPr lang="zh-CN" altLang="en-US" sz="2000" spc="600" dirty="0">
              <a:latin typeface="汉仪君黑-45简" panose="020B0604020202020204" pitchFamily="34" charset="-122"/>
              <a:ea typeface="汉仪君黑-45简" panose="020B0604020202020204" pitchFamily="34" charset="-122"/>
            </a:endParaRPr>
          </a:p>
        </p:txBody>
      </p:sp>
      <p:sp>
        <p:nvSpPr>
          <p:cNvPr id="39" name="矩形 38"/>
          <p:cNvSpPr/>
          <p:nvPr/>
        </p:nvSpPr>
        <p:spPr>
          <a:xfrm>
            <a:off x="8487105" y="5012174"/>
            <a:ext cx="3305502" cy="954107"/>
          </a:xfrm>
          <a:prstGeom prst="rect">
            <a:avLst/>
          </a:prstGeom>
        </p:spPr>
        <p:txBody>
          <a:bodyPr wrap="square">
            <a:spAutoFit/>
          </a:bodyPr>
          <a:lstStyle/>
          <a:p>
            <a:pPr marL="342900" indent="-342900">
              <a:buAutoNum type="arabicPeriod"/>
            </a:pPr>
            <a:r>
              <a:rPr lang="en-CA" altLang="zh-CN" sz="1400" dirty="0">
                <a:solidFill>
                  <a:schemeClr val="tx1">
                    <a:lumMod val="50000"/>
                    <a:lumOff val="50000"/>
                  </a:schemeClr>
                </a:solidFill>
                <a:latin typeface="+mj-lt"/>
              </a:rPr>
              <a:t>Complex Data Relationships</a:t>
            </a:r>
          </a:p>
          <a:p>
            <a:pPr marL="342900" indent="-342900">
              <a:buAutoNum type="arabicPeriod"/>
            </a:pPr>
            <a:r>
              <a:rPr lang="en-CA" altLang="zh-CN" sz="1400" dirty="0">
                <a:solidFill>
                  <a:schemeClr val="tx1">
                    <a:lumMod val="50000"/>
                    <a:lumOff val="50000"/>
                  </a:schemeClr>
                </a:solidFill>
                <a:latin typeface="+mj-lt"/>
              </a:rPr>
              <a:t>Selection of Appropriate Analysis Techniques</a:t>
            </a:r>
          </a:p>
          <a:p>
            <a:pPr marL="342900" indent="-342900">
              <a:buAutoNum type="arabicPeriod"/>
            </a:pPr>
            <a:r>
              <a:rPr lang="en-CA" altLang="zh-CN" sz="1400" dirty="0">
                <a:solidFill>
                  <a:schemeClr val="tx1">
                    <a:lumMod val="50000"/>
                    <a:lumOff val="50000"/>
                  </a:schemeClr>
                </a:solidFill>
                <a:latin typeface="+mj-lt"/>
              </a:rPr>
              <a:t>Effective Visualization Design</a:t>
            </a:r>
          </a:p>
        </p:txBody>
      </p:sp>
      <p:sp>
        <p:nvSpPr>
          <p:cNvPr id="40" name="文本框 39"/>
          <p:cNvSpPr txBox="1"/>
          <p:nvPr/>
        </p:nvSpPr>
        <p:spPr>
          <a:xfrm>
            <a:off x="9085449" y="4555053"/>
            <a:ext cx="1750031" cy="400110"/>
          </a:xfrm>
          <a:prstGeom prst="rect">
            <a:avLst/>
          </a:prstGeom>
          <a:noFill/>
        </p:spPr>
        <p:txBody>
          <a:bodyPr wrap="none" rtlCol="0">
            <a:spAutoFit/>
          </a:bodyPr>
          <a:lstStyle/>
          <a:p>
            <a:r>
              <a:rPr lang="en-CA" altLang="zh-CN" sz="2000" dirty="0">
                <a:latin typeface="+mj-lt"/>
              </a:rPr>
              <a:t>Data Analyzing </a:t>
            </a:r>
            <a:endParaRPr lang="zh-CN" altLang="en-US" sz="2000" spc="600" dirty="0">
              <a:latin typeface="汉仪君黑-45简" panose="020B0604020202020204" pitchFamily="34" charset="-122"/>
              <a:ea typeface="汉仪君黑-45简" panose="020B0604020202020204" pitchFamily="34" charset="-122"/>
            </a:endParaRPr>
          </a:p>
        </p:txBody>
      </p:sp>
      <p:sp>
        <p:nvSpPr>
          <p:cNvPr id="5" name="Shape 23256">
            <a:extLst>
              <a:ext uri="{FF2B5EF4-FFF2-40B4-BE49-F238E27FC236}">
                <a16:creationId xmlns:a16="http://schemas.microsoft.com/office/drawing/2014/main" id="{AE07DFC1-DF2B-2933-2906-BB905F432610}"/>
              </a:ext>
            </a:extLst>
          </p:cNvPr>
          <p:cNvSpPr/>
          <p:nvPr/>
        </p:nvSpPr>
        <p:spPr>
          <a:xfrm>
            <a:off x="5733841" y="1880505"/>
            <a:ext cx="690493" cy="645837"/>
          </a:xfrm>
          <a:custGeom>
            <a:avLst/>
            <a:gdLst/>
            <a:ahLst/>
            <a:cxnLst>
              <a:cxn ang="0">
                <a:pos x="wd2" y="hd2"/>
              </a:cxn>
              <a:cxn ang="5400000">
                <a:pos x="wd2" y="hd2"/>
              </a:cxn>
              <a:cxn ang="10800000">
                <a:pos x="wd2" y="hd2"/>
              </a:cxn>
              <a:cxn ang="16200000">
                <a:pos x="wd2" y="hd2"/>
              </a:cxn>
            </a:cxnLst>
            <a:rect l="0" t="0" r="r" b="b"/>
            <a:pathLst>
              <a:path w="21600" h="21600" extrusionOk="0">
                <a:moveTo>
                  <a:pt x="14302" y="0"/>
                </a:moveTo>
                <a:lnTo>
                  <a:pt x="0" y="1907"/>
                </a:lnTo>
                <a:lnTo>
                  <a:pt x="4374" y="20361"/>
                </a:lnTo>
                <a:lnTo>
                  <a:pt x="9928" y="19296"/>
                </a:lnTo>
                <a:cubicBezTo>
                  <a:pt x="9923" y="19270"/>
                  <a:pt x="9928" y="19244"/>
                  <a:pt x="9928" y="19222"/>
                </a:cubicBezTo>
                <a:cubicBezTo>
                  <a:pt x="9928" y="19222"/>
                  <a:pt x="9928" y="18504"/>
                  <a:pt x="9928" y="18504"/>
                </a:cubicBezTo>
                <a:lnTo>
                  <a:pt x="4937" y="19445"/>
                </a:lnTo>
                <a:lnTo>
                  <a:pt x="1664" y="5623"/>
                </a:lnTo>
                <a:lnTo>
                  <a:pt x="14516" y="3740"/>
                </a:lnTo>
                <a:lnTo>
                  <a:pt x="15536" y="7951"/>
                </a:lnTo>
                <a:cubicBezTo>
                  <a:pt x="15768" y="7937"/>
                  <a:pt x="16002" y="7930"/>
                  <a:pt x="16234" y="7927"/>
                </a:cubicBezTo>
                <a:lnTo>
                  <a:pt x="14302" y="0"/>
                </a:lnTo>
                <a:close/>
                <a:moveTo>
                  <a:pt x="13309" y="6341"/>
                </a:moveTo>
                <a:lnTo>
                  <a:pt x="3435" y="7852"/>
                </a:lnTo>
                <a:cubicBezTo>
                  <a:pt x="3435" y="7852"/>
                  <a:pt x="3810" y="9363"/>
                  <a:pt x="3810" y="9363"/>
                </a:cubicBezTo>
                <a:lnTo>
                  <a:pt x="13658" y="7803"/>
                </a:lnTo>
                <a:lnTo>
                  <a:pt x="13309" y="6341"/>
                </a:lnTo>
                <a:close/>
                <a:moveTo>
                  <a:pt x="15938" y="8719"/>
                </a:moveTo>
                <a:cubicBezTo>
                  <a:pt x="12820" y="8719"/>
                  <a:pt x="10304" y="9648"/>
                  <a:pt x="10304" y="10800"/>
                </a:cubicBezTo>
                <a:lnTo>
                  <a:pt x="10304" y="12881"/>
                </a:lnTo>
                <a:cubicBezTo>
                  <a:pt x="10304" y="14033"/>
                  <a:pt x="12820" y="14986"/>
                  <a:pt x="15938" y="14986"/>
                </a:cubicBezTo>
                <a:cubicBezTo>
                  <a:pt x="19061" y="14986"/>
                  <a:pt x="21600" y="14033"/>
                  <a:pt x="21600" y="12881"/>
                </a:cubicBezTo>
                <a:lnTo>
                  <a:pt x="21600" y="10800"/>
                </a:lnTo>
                <a:cubicBezTo>
                  <a:pt x="21600" y="9648"/>
                  <a:pt x="19061" y="8719"/>
                  <a:pt x="15938" y="8719"/>
                </a:cubicBezTo>
                <a:close/>
                <a:moveTo>
                  <a:pt x="15938" y="9239"/>
                </a:moveTo>
                <a:cubicBezTo>
                  <a:pt x="19048" y="9239"/>
                  <a:pt x="21037" y="10162"/>
                  <a:pt x="21037" y="10800"/>
                </a:cubicBezTo>
                <a:cubicBezTo>
                  <a:pt x="21037" y="11439"/>
                  <a:pt x="19043" y="12361"/>
                  <a:pt x="15938" y="12361"/>
                </a:cubicBezTo>
                <a:cubicBezTo>
                  <a:pt x="12835" y="12361"/>
                  <a:pt x="10867" y="11439"/>
                  <a:pt x="10867" y="10800"/>
                </a:cubicBezTo>
                <a:cubicBezTo>
                  <a:pt x="10867" y="10162"/>
                  <a:pt x="12835" y="9239"/>
                  <a:pt x="15938" y="9239"/>
                </a:cubicBezTo>
                <a:close/>
                <a:moveTo>
                  <a:pt x="9633" y="10305"/>
                </a:moveTo>
                <a:lnTo>
                  <a:pt x="4293" y="11196"/>
                </a:lnTo>
                <a:cubicBezTo>
                  <a:pt x="4293" y="11196"/>
                  <a:pt x="4669" y="12707"/>
                  <a:pt x="4669" y="12707"/>
                </a:cubicBezTo>
                <a:lnTo>
                  <a:pt x="9606" y="11865"/>
                </a:lnTo>
                <a:lnTo>
                  <a:pt x="9606" y="10651"/>
                </a:lnTo>
                <a:cubicBezTo>
                  <a:pt x="9606" y="10531"/>
                  <a:pt x="9610" y="10416"/>
                  <a:pt x="9633" y="10305"/>
                </a:cubicBezTo>
                <a:close/>
                <a:moveTo>
                  <a:pt x="9552" y="14268"/>
                </a:moveTo>
                <a:cubicBezTo>
                  <a:pt x="9552" y="14268"/>
                  <a:pt x="5152" y="15036"/>
                  <a:pt x="5152" y="15036"/>
                </a:cubicBezTo>
                <a:lnTo>
                  <a:pt x="5527" y="16596"/>
                </a:lnTo>
                <a:lnTo>
                  <a:pt x="9552" y="15853"/>
                </a:lnTo>
                <a:lnTo>
                  <a:pt x="9552" y="14268"/>
                </a:lnTo>
                <a:close/>
                <a:moveTo>
                  <a:pt x="10304" y="14268"/>
                </a:moveTo>
                <a:lnTo>
                  <a:pt x="10304" y="16349"/>
                </a:lnTo>
                <a:cubicBezTo>
                  <a:pt x="10304" y="17501"/>
                  <a:pt x="12820" y="18429"/>
                  <a:pt x="15938" y="18429"/>
                </a:cubicBezTo>
                <a:cubicBezTo>
                  <a:pt x="19061" y="18429"/>
                  <a:pt x="21600" y="17501"/>
                  <a:pt x="21600" y="16349"/>
                </a:cubicBezTo>
                <a:lnTo>
                  <a:pt x="21600" y="14268"/>
                </a:lnTo>
                <a:cubicBezTo>
                  <a:pt x="21600" y="15420"/>
                  <a:pt x="19061" y="16349"/>
                  <a:pt x="15938" y="16349"/>
                </a:cubicBezTo>
                <a:cubicBezTo>
                  <a:pt x="12820" y="16349"/>
                  <a:pt x="10304" y="15420"/>
                  <a:pt x="10304" y="14268"/>
                </a:cubicBezTo>
                <a:close/>
                <a:moveTo>
                  <a:pt x="10304" y="17438"/>
                </a:moveTo>
                <a:lnTo>
                  <a:pt x="10304" y="19519"/>
                </a:lnTo>
                <a:cubicBezTo>
                  <a:pt x="10304" y="20671"/>
                  <a:pt x="12820" y="21600"/>
                  <a:pt x="15938" y="21600"/>
                </a:cubicBezTo>
                <a:cubicBezTo>
                  <a:pt x="19061" y="21600"/>
                  <a:pt x="21600" y="20671"/>
                  <a:pt x="21600" y="19519"/>
                </a:cubicBezTo>
                <a:lnTo>
                  <a:pt x="21600" y="17438"/>
                </a:lnTo>
                <a:cubicBezTo>
                  <a:pt x="21600" y="18590"/>
                  <a:pt x="19061" y="19519"/>
                  <a:pt x="15938" y="19519"/>
                </a:cubicBezTo>
                <a:cubicBezTo>
                  <a:pt x="12820" y="19519"/>
                  <a:pt x="10304" y="18590"/>
                  <a:pt x="10304" y="17438"/>
                </a:cubicBezTo>
                <a:close/>
              </a:path>
            </a:pathLst>
          </a:custGeom>
          <a:solidFill>
            <a:schemeClr val="bg1"/>
          </a:solidFill>
          <a:ln w="12700">
            <a:miter lim="400000"/>
          </a:ln>
        </p:spPr>
        <p:txBody>
          <a:bodyPr lIns="19051" tIns="19051" rIns="19051" bIns="1905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2" name="矩形 7">
            <a:extLst>
              <a:ext uri="{FF2B5EF4-FFF2-40B4-BE49-F238E27FC236}">
                <a16:creationId xmlns:a16="http://schemas.microsoft.com/office/drawing/2014/main" id="{012881FB-F948-B751-9970-1A061C66C138}"/>
              </a:ext>
            </a:extLst>
          </p:cNvPr>
          <p:cNvSpPr/>
          <p:nvPr/>
        </p:nvSpPr>
        <p:spPr>
          <a:xfrm>
            <a:off x="1194056" y="6009671"/>
            <a:ext cx="9911734" cy="465234"/>
          </a:xfrm>
          <a:prstGeom prst="rect">
            <a:avLst/>
          </a:prstGeom>
          <a:solidFill>
            <a:srgbClr val="9DC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39">
            <a:extLst>
              <a:ext uri="{FF2B5EF4-FFF2-40B4-BE49-F238E27FC236}">
                <a16:creationId xmlns:a16="http://schemas.microsoft.com/office/drawing/2014/main" id="{1D12F3DA-45D0-066E-6C1C-A7D7C8B71356}"/>
              </a:ext>
            </a:extLst>
          </p:cNvPr>
          <p:cNvSpPr txBox="1"/>
          <p:nvPr/>
        </p:nvSpPr>
        <p:spPr>
          <a:xfrm>
            <a:off x="2987566" y="6023292"/>
            <a:ext cx="6519041" cy="400110"/>
          </a:xfrm>
          <a:prstGeom prst="rect">
            <a:avLst/>
          </a:prstGeom>
          <a:noFill/>
        </p:spPr>
        <p:txBody>
          <a:bodyPr wrap="square" rtlCol="0">
            <a:spAutoFit/>
          </a:bodyPr>
          <a:lstStyle/>
          <a:p>
            <a:r>
              <a:rPr lang="en-CA" altLang="zh-CN" sz="2000" b="1" dirty="0">
                <a:solidFill>
                  <a:schemeClr val="bg1"/>
                </a:solidFill>
                <a:latin typeface="+mj-lt"/>
              </a:rPr>
              <a:t>Make the RIGHT recommendations/predictions/decisions</a:t>
            </a:r>
            <a:endParaRPr lang="zh-CN" altLang="en-US" sz="2000" b="1" spc="600" dirty="0">
              <a:solidFill>
                <a:schemeClr val="bg1"/>
              </a:solidFill>
              <a:latin typeface="汉仪君黑-45简" panose="020B0604020202020204" pitchFamily="34" charset="-122"/>
              <a:ea typeface="汉仪君黑-45简" panose="020B0604020202020204" pitchFamily="34"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down)">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down)">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p:bldP spid="39"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sp>
        <p:nvSpPr>
          <p:cNvPr id="50" name="椭圆 49"/>
          <p:cNvSpPr/>
          <p:nvPr/>
        </p:nvSpPr>
        <p:spPr>
          <a:xfrm>
            <a:off x="9677563" y="369497"/>
            <a:ext cx="1928499" cy="1928499"/>
          </a:xfrm>
          <a:prstGeom prst="ellipse">
            <a:avLst/>
          </a:prstGeom>
          <a:solidFill>
            <a:srgbClr val="28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4"/>
          <p:cNvSpPr/>
          <p:nvPr/>
        </p:nvSpPr>
        <p:spPr>
          <a:xfrm flipV="1">
            <a:off x="1985818" y="0"/>
            <a:ext cx="3158836" cy="6867237"/>
          </a:xfrm>
          <a:custGeom>
            <a:avLst/>
            <a:gdLst>
              <a:gd name="connsiteX0" fmla="*/ 0 w 3158836"/>
              <a:gd name="connsiteY0" fmla="*/ 0 h 6858000"/>
              <a:gd name="connsiteX1" fmla="*/ 3158836 w 3158836"/>
              <a:gd name="connsiteY1" fmla="*/ 0 h 6858000"/>
              <a:gd name="connsiteX2" fmla="*/ 3158836 w 3158836"/>
              <a:gd name="connsiteY2" fmla="*/ 6858000 h 6858000"/>
              <a:gd name="connsiteX3" fmla="*/ 0 w 3158836"/>
              <a:gd name="connsiteY3" fmla="*/ 6858000 h 6858000"/>
              <a:gd name="connsiteX4" fmla="*/ 0 w 3158836"/>
              <a:gd name="connsiteY4" fmla="*/ 0 h 6858000"/>
              <a:gd name="connsiteX0-1" fmla="*/ 0 w 3158836"/>
              <a:gd name="connsiteY0-2" fmla="*/ 0 h 6867237"/>
              <a:gd name="connsiteX1-3" fmla="*/ 3158836 w 3158836"/>
              <a:gd name="connsiteY1-4" fmla="*/ 0 h 6867237"/>
              <a:gd name="connsiteX2-5" fmla="*/ 831273 w 3158836"/>
              <a:gd name="connsiteY2-6" fmla="*/ 6867237 h 6867237"/>
              <a:gd name="connsiteX3-7" fmla="*/ 0 w 3158836"/>
              <a:gd name="connsiteY3-8" fmla="*/ 6858000 h 6867237"/>
              <a:gd name="connsiteX4-9" fmla="*/ 0 w 3158836"/>
              <a:gd name="connsiteY4-10" fmla="*/ 0 h 686723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158836" h="6867237">
                <a:moveTo>
                  <a:pt x="0" y="0"/>
                </a:moveTo>
                <a:lnTo>
                  <a:pt x="3158836" y="0"/>
                </a:lnTo>
                <a:lnTo>
                  <a:pt x="831273" y="6867237"/>
                </a:lnTo>
                <a:lnTo>
                  <a:pt x="0" y="6858000"/>
                </a:lnTo>
                <a:lnTo>
                  <a:pt x="0" y="0"/>
                </a:lnTo>
                <a:close/>
              </a:path>
            </a:pathLst>
          </a:custGeom>
          <a:solidFill>
            <a:srgbClr val="9DC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0"/>
            <a:ext cx="2207491" cy="6858000"/>
          </a:xfrm>
          <a:prstGeom prst="rect">
            <a:avLst/>
          </a:prstGeom>
          <a:solidFill>
            <a:srgbClr val="28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 y="0"/>
            <a:ext cx="5144655" cy="6867237"/>
          </a:xfrm>
          <a:custGeom>
            <a:avLst/>
            <a:gdLst>
              <a:gd name="connsiteX0" fmla="*/ 0 w 3158836"/>
              <a:gd name="connsiteY0" fmla="*/ 0 h 6858000"/>
              <a:gd name="connsiteX1" fmla="*/ 3158836 w 3158836"/>
              <a:gd name="connsiteY1" fmla="*/ 0 h 6858000"/>
              <a:gd name="connsiteX2" fmla="*/ 3158836 w 3158836"/>
              <a:gd name="connsiteY2" fmla="*/ 6858000 h 6858000"/>
              <a:gd name="connsiteX3" fmla="*/ 0 w 3158836"/>
              <a:gd name="connsiteY3" fmla="*/ 6858000 h 6858000"/>
              <a:gd name="connsiteX4" fmla="*/ 0 w 3158836"/>
              <a:gd name="connsiteY4" fmla="*/ 0 h 6858000"/>
              <a:gd name="connsiteX0-1" fmla="*/ 0 w 3158836"/>
              <a:gd name="connsiteY0-2" fmla="*/ 0 h 6867237"/>
              <a:gd name="connsiteX1-3" fmla="*/ 3158836 w 3158836"/>
              <a:gd name="connsiteY1-4" fmla="*/ 0 h 6867237"/>
              <a:gd name="connsiteX2-5" fmla="*/ 831273 w 3158836"/>
              <a:gd name="connsiteY2-6" fmla="*/ 6867237 h 6867237"/>
              <a:gd name="connsiteX3-7" fmla="*/ 0 w 3158836"/>
              <a:gd name="connsiteY3-8" fmla="*/ 6858000 h 6867237"/>
              <a:gd name="connsiteX4-9" fmla="*/ 0 w 3158836"/>
              <a:gd name="connsiteY4-10" fmla="*/ 0 h 6867237"/>
              <a:gd name="connsiteX0-11" fmla="*/ 1985819 w 5144655"/>
              <a:gd name="connsiteY0-12" fmla="*/ 0 h 6867237"/>
              <a:gd name="connsiteX1-13" fmla="*/ 5144655 w 5144655"/>
              <a:gd name="connsiteY1-14" fmla="*/ 0 h 6867237"/>
              <a:gd name="connsiteX2-15" fmla="*/ 2817092 w 5144655"/>
              <a:gd name="connsiteY2-16" fmla="*/ 6867237 h 6867237"/>
              <a:gd name="connsiteX3-17" fmla="*/ 0 w 5144655"/>
              <a:gd name="connsiteY3-18" fmla="*/ 6858000 h 6867237"/>
              <a:gd name="connsiteX4-19" fmla="*/ 1985819 w 5144655"/>
              <a:gd name="connsiteY4-20" fmla="*/ 0 h 686723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144655" h="6867237">
                <a:moveTo>
                  <a:pt x="1985819" y="0"/>
                </a:moveTo>
                <a:lnTo>
                  <a:pt x="5144655" y="0"/>
                </a:lnTo>
                <a:lnTo>
                  <a:pt x="2817092" y="6867237"/>
                </a:lnTo>
                <a:lnTo>
                  <a:pt x="0" y="6858000"/>
                </a:lnTo>
                <a:lnTo>
                  <a:pt x="1985819" y="0"/>
                </a:lnTo>
                <a:close/>
              </a:path>
            </a:pathLst>
          </a:custGeom>
          <a:solidFill>
            <a:srgbClr val="57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846738" y="2485101"/>
            <a:ext cx="4652940" cy="1200329"/>
          </a:xfrm>
          <a:prstGeom prst="rect">
            <a:avLst/>
          </a:prstGeom>
          <a:noFill/>
        </p:spPr>
        <p:txBody>
          <a:bodyPr wrap="none" rtlCol="0">
            <a:spAutoFit/>
          </a:bodyPr>
          <a:lstStyle/>
          <a:p>
            <a:r>
              <a:rPr lang="en-CA" altLang="zh-CN" sz="7200" dirty="0"/>
              <a:t>THANK YOU</a:t>
            </a:r>
            <a:endParaRPr lang="zh-CN" altLang="en-US" sz="7200" dirty="0">
              <a:latin typeface="汉仪君黑-45简" panose="020B0604020202020204" pitchFamily="34" charset="-122"/>
              <a:ea typeface="汉仪君黑-45简" panose="020B0604020202020204" pitchFamily="34" charset="-122"/>
            </a:endParaRPr>
          </a:p>
        </p:txBody>
      </p:sp>
      <p:grpSp>
        <p:nvGrpSpPr>
          <p:cNvPr id="11" name="组合 10"/>
          <p:cNvGrpSpPr/>
          <p:nvPr/>
        </p:nvGrpSpPr>
        <p:grpSpPr>
          <a:xfrm>
            <a:off x="10085774" y="753001"/>
            <a:ext cx="930312" cy="1161493"/>
            <a:chOff x="1710" y="6155"/>
            <a:chExt cx="2165" cy="2703"/>
          </a:xfrm>
        </p:grpSpPr>
        <p:sp>
          <p:nvSpPr>
            <p:cNvPr id="13" name="Freeform 1637"/>
            <p:cNvSpPr/>
            <p:nvPr/>
          </p:nvSpPr>
          <p:spPr bwMode="auto">
            <a:xfrm>
              <a:off x="2134" y="6155"/>
              <a:ext cx="1741" cy="2703"/>
            </a:xfrm>
            <a:custGeom>
              <a:avLst/>
              <a:gdLst>
                <a:gd name="T0" fmla="*/ 104 w 104"/>
                <a:gd name="T1" fmla="*/ 0 h 160"/>
                <a:gd name="T2" fmla="*/ 104 w 104"/>
                <a:gd name="T3" fmla="*/ 148 h 160"/>
                <a:gd name="T4" fmla="*/ 92 w 104"/>
                <a:gd name="T5" fmla="*/ 160 h 160"/>
                <a:gd name="T6" fmla="*/ 0 w 104"/>
                <a:gd name="T7" fmla="*/ 160 h 160"/>
                <a:gd name="T8" fmla="*/ 0 w 104"/>
                <a:gd name="T9" fmla="*/ 0 h 160"/>
                <a:gd name="T10" fmla="*/ 104 w 104"/>
                <a:gd name="T11" fmla="*/ 0 h 160"/>
              </a:gdLst>
              <a:ahLst/>
              <a:cxnLst>
                <a:cxn ang="0">
                  <a:pos x="T0" y="T1"/>
                </a:cxn>
                <a:cxn ang="0">
                  <a:pos x="T2" y="T3"/>
                </a:cxn>
                <a:cxn ang="0">
                  <a:pos x="T4" y="T5"/>
                </a:cxn>
                <a:cxn ang="0">
                  <a:pos x="T6" y="T7"/>
                </a:cxn>
                <a:cxn ang="0">
                  <a:pos x="T8" y="T9"/>
                </a:cxn>
                <a:cxn ang="0">
                  <a:pos x="T10" y="T11"/>
                </a:cxn>
              </a:cxnLst>
              <a:rect l="0" t="0" r="r" b="b"/>
              <a:pathLst>
                <a:path w="104" h="160">
                  <a:moveTo>
                    <a:pt x="104" y="0"/>
                  </a:moveTo>
                  <a:cubicBezTo>
                    <a:pt x="104" y="148"/>
                    <a:pt x="104" y="148"/>
                    <a:pt x="104" y="148"/>
                  </a:cubicBezTo>
                  <a:cubicBezTo>
                    <a:pt x="104" y="154"/>
                    <a:pt x="98" y="160"/>
                    <a:pt x="92" y="160"/>
                  </a:cubicBezTo>
                  <a:cubicBezTo>
                    <a:pt x="0" y="160"/>
                    <a:pt x="0" y="160"/>
                    <a:pt x="0" y="160"/>
                  </a:cubicBezTo>
                  <a:cubicBezTo>
                    <a:pt x="0" y="0"/>
                    <a:pt x="0" y="0"/>
                    <a:pt x="0" y="0"/>
                  </a:cubicBez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 name="Rectangle 1638"/>
            <p:cNvSpPr>
              <a:spLocks noChangeArrowheads="1"/>
            </p:cNvSpPr>
            <p:nvPr/>
          </p:nvSpPr>
          <p:spPr bwMode="auto">
            <a:xfrm>
              <a:off x="2317" y="8513"/>
              <a:ext cx="218" cy="58"/>
            </a:xfrm>
            <a:prstGeom prst="rect">
              <a:avLst/>
            </a:prstGeom>
            <a:solidFill>
              <a:srgbClr val="FF6D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 name="Rectangle 1639"/>
            <p:cNvSpPr>
              <a:spLocks noChangeArrowheads="1"/>
            </p:cNvSpPr>
            <p:nvPr/>
          </p:nvSpPr>
          <p:spPr bwMode="auto">
            <a:xfrm>
              <a:off x="2569" y="8513"/>
              <a:ext cx="1123" cy="58"/>
            </a:xfrm>
            <a:prstGeom prst="rect">
              <a:avLst/>
            </a:prstGeom>
            <a:solidFill>
              <a:srgbClr val="CCCB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 name="Freeform 1640"/>
            <p:cNvSpPr/>
            <p:nvPr/>
          </p:nvSpPr>
          <p:spPr bwMode="auto">
            <a:xfrm>
              <a:off x="2317" y="7961"/>
              <a:ext cx="1375" cy="483"/>
            </a:xfrm>
            <a:custGeom>
              <a:avLst/>
              <a:gdLst>
                <a:gd name="T0" fmla="*/ 108 w 120"/>
                <a:gd name="T1" fmla="*/ 7 h 42"/>
                <a:gd name="T2" fmla="*/ 102 w 120"/>
                <a:gd name="T3" fmla="*/ 9 h 42"/>
                <a:gd name="T4" fmla="*/ 96 w 120"/>
                <a:gd name="T5" fmla="*/ 15 h 42"/>
                <a:gd name="T6" fmla="*/ 91 w 120"/>
                <a:gd name="T7" fmla="*/ 16 h 42"/>
                <a:gd name="T8" fmla="*/ 85 w 120"/>
                <a:gd name="T9" fmla="*/ 20 h 42"/>
                <a:gd name="T10" fmla="*/ 79 w 120"/>
                <a:gd name="T11" fmla="*/ 17 h 42"/>
                <a:gd name="T12" fmla="*/ 73 w 120"/>
                <a:gd name="T13" fmla="*/ 13 h 42"/>
                <a:gd name="T14" fmla="*/ 67 w 120"/>
                <a:gd name="T15" fmla="*/ 19 h 42"/>
                <a:gd name="T16" fmla="*/ 63 w 120"/>
                <a:gd name="T17" fmla="*/ 20 h 42"/>
                <a:gd name="T18" fmla="*/ 57 w 120"/>
                <a:gd name="T19" fmla="*/ 17 h 42"/>
                <a:gd name="T20" fmla="*/ 51 w 120"/>
                <a:gd name="T21" fmla="*/ 20 h 42"/>
                <a:gd name="T22" fmla="*/ 45 w 120"/>
                <a:gd name="T23" fmla="*/ 22 h 42"/>
                <a:gd name="T24" fmla="*/ 39 w 120"/>
                <a:gd name="T25" fmla="*/ 28 h 42"/>
                <a:gd name="T26" fmla="*/ 33 w 120"/>
                <a:gd name="T27" fmla="*/ 31 h 42"/>
                <a:gd name="T28" fmla="*/ 28 w 120"/>
                <a:gd name="T29" fmla="*/ 26 h 42"/>
                <a:gd name="T30" fmla="*/ 23 w 120"/>
                <a:gd name="T31" fmla="*/ 25 h 42"/>
                <a:gd name="T32" fmla="*/ 17 w 120"/>
                <a:gd name="T33" fmla="*/ 31 h 42"/>
                <a:gd name="T34" fmla="*/ 11 w 120"/>
                <a:gd name="T35" fmla="*/ 31 h 42"/>
                <a:gd name="T36" fmla="*/ 6 w 120"/>
                <a:gd name="T37" fmla="*/ 34 h 42"/>
                <a:gd name="T38" fmla="*/ 0 w 120"/>
                <a:gd name="T39" fmla="*/ 34 h 42"/>
                <a:gd name="T40" fmla="*/ 0 w 120"/>
                <a:gd name="T41" fmla="*/ 42 h 42"/>
                <a:gd name="T42" fmla="*/ 120 w 120"/>
                <a:gd name="T43" fmla="*/ 42 h 42"/>
                <a:gd name="T44" fmla="*/ 120 w 120"/>
                <a:gd name="T45" fmla="*/ 0 h 42"/>
                <a:gd name="T46" fmla="*/ 113 w 120"/>
                <a:gd name="T47" fmla="*/ 1 h 42"/>
                <a:gd name="T48" fmla="*/ 108 w 120"/>
                <a:gd name="T49"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42">
                  <a:moveTo>
                    <a:pt x="108" y="7"/>
                  </a:moveTo>
                  <a:lnTo>
                    <a:pt x="102" y="9"/>
                  </a:lnTo>
                  <a:lnTo>
                    <a:pt x="96" y="15"/>
                  </a:lnTo>
                  <a:lnTo>
                    <a:pt x="91" y="16"/>
                  </a:lnTo>
                  <a:lnTo>
                    <a:pt x="85" y="20"/>
                  </a:lnTo>
                  <a:lnTo>
                    <a:pt x="79" y="17"/>
                  </a:lnTo>
                  <a:lnTo>
                    <a:pt x="73" y="13"/>
                  </a:lnTo>
                  <a:lnTo>
                    <a:pt x="67" y="19"/>
                  </a:lnTo>
                  <a:lnTo>
                    <a:pt x="63" y="20"/>
                  </a:lnTo>
                  <a:lnTo>
                    <a:pt x="57" y="17"/>
                  </a:lnTo>
                  <a:lnTo>
                    <a:pt x="51" y="20"/>
                  </a:lnTo>
                  <a:lnTo>
                    <a:pt x="45" y="22"/>
                  </a:lnTo>
                  <a:lnTo>
                    <a:pt x="39" y="28"/>
                  </a:lnTo>
                  <a:lnTo>
                    <a:pt x="33" y="31"/>
                  </a:lnTo>
                  <a:lnTo>
                    <a:pt x="28" y="26"/>
                  </a:lnTo>
                  <a:lnTo>
                    <a:pt x="23" y="25"/>
                  </a:lnTo>
                  <a:lnTo>
                    <a:pt x="17" y="31"/>
                  </a:lnTo>
                  <a:lnTo>
                    <a:pt x="11" y="31"/>
                  </a:lnTo>
                  <a:lnTo>
                    <a:pt x="6" y="34"/>
                  </a:lnTo>
                  <a:lnTo>
                    <a:pt x="0" y="34"/>
                  </a:lnTo>
                  <a:lnTo>
                    <a:pt x="0" y="42"/>
                  </a:lnTo>
                  <a:lnTo>
                    <a:pt x="120" y="42"/>
                  </a:lnTo>
                  <a:lnTo>
                    <a:pt x="120" y="0"/>
                  </a:lnTo>
                  <a:lnTo>
                    <a:pt x="113" y="1"/>
                  </a:lnTo>
                  <a:lnTo>
                    <a:pt x="108" y="7"/>
                  </a:lnTo>
                  <a:close/>
                </a:path>
              </a:pathLst>
            </a:custGeom>
            <a:solidFill>
              <a:srgbClr val="FF6D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Freeform 1641"/>
            <p:cNvSpPr/>
            <p:nvPr/>
          </p:nvSpPr>
          <p:spPr bwMode="auto">
            <a:xfrm>
              <a:off x="2317" y="8076"/>
              <a:ext cx="1375" cy="368"/>
            </a:xfrm>
            <a:custGeom>
              <a:avLst/>
              <a:gdLst>
                <a:gd name="T0" fmla="*/ 108 w 120"/>
                <a:gd name="T1" fmla="*/ 6 h 32"/>
                <a:gd name="T2" fmla="*/ 102 w 120"/>
                <a:gd name="T3" fmla="*/ 7 h 32"/>
                <a:gd name="T4" fmla="*/ 96 w 120"/>
                <a:gd name="T5" fmla="*/ 12 h 32"/>
                <a:gd name="T6" fmla="*/ 91 w 120"/>
                <a:gd name="T7" fmla="*/ 12 h 32"/>
                <a:gd name="T8" fmla="*/ 85 w 120"/>
                <a:gd name="T9" fmla="*/ 16 h 32"/>
                <a:gd name="T10" fmla="*/ 79 w 120"/>
                <a:gd name="T11" fmla="*/ 13 h 32"/>
                <a:gd name="T12" fmla="*/ 73 w 120"/>
                <a:gd name="T13" fmla="*/ 10 h 32"/>
                <a:gd name="T14" fmla="*/ 67 w 120"/>
                <a:gd name="T15" fmla="*/ 15 h 32"/>
                <a:gd name="T16" fmla="*/ 63 w 120"/>
                <a:gd name="T17" fmla="*/ 16 h 32"/>
                <a:gd name="T18" fmla="*/ 57 w 120"/>
                <a:gd name="T19" fmla="*/ 15 h 32"/>
                <a:gd name="T20" fmla="*/ 51 w 120"/>
                <a:gd name="T21" fmla="*/ 16 h 32"/>
                <a:gd name="T22" fmla="*/ 45 w 120"/>
                <a:gd name="T23" fmla="*/ 16 h 32"/>
                <a:gd name="T24" fmla="*/ 39 w 120"/>
                <a:gd name="T25" fmla="*/ 22 h 32"/>
                <a:gd name="T26" fmla="*/ 33 w 120"/>
                <a:gd name="T27" fmla="*/ 24 h 32"/>
                <a:gd name="T28" fmla="*/ 28 w 120"/>
                <a:gd name="T29" fmla="*/ 21 h 32"/>
                <a:gd name="T30" fmla="*/ 23 w 120"/>
                <a:gd name="T31" fmla="*/ 19 h 32"/>
                <a:gd name="T32" fmla="*/ 17 w 120"/>
                <a:gd name="T33" fmla="*/ 24 h 32"/>
                <a:gd name="T34" fmla="*/ 11 w 120"/>
                <a:gd name="T35" fmla="*/ 24 h 32"/>
                <a:gd name="T36" fmla="*/ 6 w 120"/>
                <a:gd name="T37" fmla="*/ 25 h 32"/>
                <a:gd name="T38" fmla="*/ 0 w 120"/>
                <a:gd name="T39" fmla="*/ 27 h 32"/>
                <a:gd name="T40" fmla="*/ 0 w 120"/>
                <a:gd name="T41" fmla="*/ 32 h 32"/>
                <a:gd name="T42" fmla="*/ 120 w 120"/>
                <a:gd name="T43" fmla="*/ 32 h 32"/>
                <a:gd name="T44" fmla="*/ 120 w 120"/>
                <a:gd name="T45" fmla="*/ 0 h 32"/>
                <a:gd name="T46" fmla="*/ 113 w 120"/>
                <a:gd name="T47" fmla="*/ 2 h 32"/>
                <a:gd name="T48" fmla="*/ 108 w 120"/>
                <a:gd name="T49"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32">
                  <a:moveTo>
                    <a:pt x="108" y="6"/>
                  </a:moveTo>
                  <a:lnTo>
                    <a:pt x="102" y="7"/>
                  </a:lnTo>
                  <a:lnTo>
                    <a:pt x="96" y="12"/>
                  </a:lnTo>
                  <a:lnTo>
                    <a:pt x="91" y="12"/>
                  </a:lnTo>
                  <a:lnTo>
                    <a:pt x="85" y="16"/>
                  </a:lnTo>
                  <a:lnTo>
                    <a:pt x="79" y="13"/>
                  </a:lnTo>
                  <a:lnTo>
                    <a:pt x="73" y="10"/>
                  </a:lnTo>
                  <a:lnTo>
                    <a:pt x="67" y="15"/>
                  </a:lnTo>
                  <a:lnTo>
                    <a:pt x="63" y="16"/>
                  </a:lnTo>
                  <a:lnTo>
                    <a:pt x="57" y="15"/>
                  </a:lnTo>
                  <a:lnTo>
                    <a:pt x="51" y="16"/>
                  </a:lnTo>
                  <a:lnTo>
                    <a:pt x="45" y="16"/>
                  </a:lnTo>
                  <a:lnTo>
                    <a:pt x="39" y="22"/>
                  </a:lnTo>
                  <a:lnTo>
                    <a:pt x="33" y="24"/>
                  </a:lnTo>
                  <a:lnTo>
                    <a:pt x="28" y="21"/>
                  </a:lnTo>
                  <a:lnTo>
                    <a:pt x="23" y="19"/>
                  </a:lnTo>
                  <a:lnTo>
                    <a:pt x="17" y="24"/>
                  </a:lnTo>
                  <a:lnTo>
                    <a:pt x="11" y="24"/>
                  </a:lnTo>
                  <a:lnTo>
                    <a:pt x="6" y="25"/>
                  </a:lnTo>
                  <a:lnTo>
                    <a:pt x="0" y="27"/>
                  </a:lnTo>
                  <a:lnTo>
                    <a:pt x="0" y="32"/>
                  </a:lnTo>
                  <a:lnTo>
                    <a:pt x="120" y="32"/>
                  </a:lnTo>
                  <a:lnTo>
                    <a:pt x="120" y="0"/>
                  </a:lnTo>
                  <a:lnTo>
                    <a:pt x="113" y="2"/>
                  </a:lnTo>
                  <a:lnTo>
                    <a:pt x="108" y="6"/>
                  </a:lnTo>
                  <a:close/>
                </a:path>
              </a:pathLst>
            </a:custGeom>
            <a:solidFill>
              <a:srgbClr val="E6E5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 name="Freeform 1642"/>
            <p:cNvSpPr/>
            <p:nvPr/>
          </p:nvSpPr>
          <p:spPr bwMode="auto">
            <a:xfrm>
              <a:off x="2317" y="8294"/>
              <a:ext cx="1375" cy="150"/>
            </a:xfrm>
            <a:custGeom>
              <a:avLst/>
              <a:gdLst>
                <a:gd name="T0" fmla="*/ 108 w 120"/>
                <a:gd name="T1" fmla="*/ 3 h 13"/>
                <a:gd name="T2" fmla="*/ 102 w 120"/>
                <a:gd name="T3" fmla="*/ 3 h 13"/>
                <a:gd name="T4" fmla="*/ 96 w 120"/>
                <a:gd name="T5" fmla="*/ 5 h 13"/>
                <a:gd name="T6" fmla="*/ 91 w 120"/>
                <a:gd name="T7" fmla="*/ 5 h 13"/>
                <a:gd name="T8" fmla="*/ 85 w 120"/>
                <a:gd name="T9" fmla="*/ 6 h 13"/>
                <a:gd name="T10" fmla="*/ 79 w 120"/>
                <a:gd name="T11" fmla="*/ 6 h 13"/>
                <a:gd name="T12" fmla="*/ 73 w 120"/>
                <a:gd name="T13" fmla="*/ 5 h 13"/>
                <a:gd name="T14" fmla="*/ 67 w 120"/>
                <a:gd name="T15" fmla="*/ 6 h 13"/>
                <a:gd name="T16" fmla="*/ 63 w 120"/>
                <a:gd name="T17" fmla="*/ 6 h 13"/>
                <a:gd name="T18" fmla="*/ 57 w 120"/>
                <a:gd name="T19" fmla="*/ 6 h 13"/>
                <a:gd name="T20" fmla="*/ 51 w 120"/>
                <a:gd name="T21" fmla="*/ 6 h 13"/>
                <a:gd name="T22" fmla="*/ 45 w 120"/>
                <a:gd name="T23" fmla="*/ 8 h 13"/>
                <a:gd name="T24" fmla="*/ 39 w 120"/>
                <a:gd name="T25" fmla="*/ 9 h 13"/>
                <a:gd name="T26" fmla="*/ 33 w 120"/>
                <a:gd name="T27" fmla="*/ 9 h 13"/>
                <a:gd name="T28" fmla="*/ 28 w 120"/>
                <a:gd name="T29" fmla="*/ 9 h 13"/>
                <a:gd name="T30" fmla="*/ 23 w 120"/>
                <a:gd name="T31" fmla="*/ 8 h 13"/>
                <a:gd name="T32" fmla="*/ 17 w 120"/>
                <a:gd name="T33" fmla="*/ 10 h 13"/>
                <a:gd name="T34" fmla="*/ 11 w 120"/>
                <a:gd name="T35" fmla="*/ 9 h 13"/>
                <a:gd name="T36" fmla="*/ 6 w 120"/>
                <a:gd name="T37" fmla="*/ 10 h 13"/>
                <a:gd name="T38" fmla="*/ 0 w 120"/>
                <a:gd name="T39" fmla="*/ 10 h 13"/>
                <a:gd name="T40" fmla="*/ 0 w 120"/>
                <a:gd name="T41" fmla="*/ 13 h 13"/>
                <a:gd name="T42" fmla="*/ 120 w 120"/>
                <a:gd name="T43" fmla="*/ 13 h 13"/>
                <a:gd name="T44" fmla="*/ 120 w 120"/>
                <a:gd name="T45" fmla="*/ 0 h 13"/>
                <a:gd name="T46" fmla="*/ 113 w 120"/>
                <a:gd name="T47" fmla="*/ 2 h 13"/>
                <a:gd name="T48" fmla="*/ 108 w 120"/>
                <a:gd name="T49"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13">
                  <a:moveTo>
                    <a:pt x="108" y="3"/>
                  </a:moveTo>
                  <a:lnTo>
                    <a:pt x="102" y="3"/>
                  </a:lnTo>
                  <a:lnTo>
                    <a:pt x="96" y="5"/>
                  </a:lnTo>
                  <a:lnTo>
                    <a:pt x="91" y="5"/>
                  </a:lnTo>
                  <a:lnTo>
                    <a:pt x="85" y="6"/>
                  </a:lnTo>
                  <a:lnTo>
                    <a:pt x="79" y="6"/>
                  </a:lnTo>
                  <a:lnTo>
                    <a:pt x="73" y="5"/>
                  </a:lnTo>
                  <a:lnTo>
                    <a:pt x="67" y="6"/>
                  </a:lnTo>
                  <a:lnTo>
                    <a:pt x="63" y="6"/>
                  </a:lnTo>
                  <a:lnTo>
                    <a:pt x="57" y="6"/>
                  </a:lnTo>
                  <a:lnTo>
                    <a:pt x="51" y="6"/>
                  </a:lnTo>
                  <a:lnTo>
                    <a:pt x="45" y="8"/>
                  </a:lnTo>
                  <a:lnTo>
                    <a:pt x="39" y="9"/>
                  </a:lnTo>
                  <a:lnTo>
                    <a:pt x="33" y="9"/>
                  </a:lnTo>
                  <a:lnTo>
                    <a:pt x="28" y="9"/>
                  </a:lnTo>
                  <a:lnTo>
                    <a:pt x="23" y="8"/>
                  </a:lnTo>
                  <a:lnTo>
                    <a:pt x="17" y="10"/>
                  </a:lnTo>
                  <a:lnTo>
                    <a:pt x="11" y="9"/>
                  </a:lnTo>
                  <a:lnTo>
                    <a:pt x="6" y="10"/>
                  </a:lnTo>
                  <a:lnTo>
                    <a:pt x="0" y="10"/>
                  </a:lnTo>
                  <a:lnTo>
                    <a:pt x="0" y="13"/>
                  </a:lnTo>
                  <a:lnTo>
                    <a:pt x="120" y="13"/>
                  </a:lnTo>
                  <a:lnTo>
                    <a:pt x="120" y="0"/>
                  </a:lnTo>
                  <a:lnTo>
                    <a:pt x="113" y="2"/>
                  </a:lnTo>
                  <a:lnTo>
                    <a:pt x="108" y="3"/>
                  </a:lnTo>
                  <a:close/>
                </a:path>
              </a:pathLst>
            </a:custGeom>
            <a:solidFill>
              <a:srgbClr val="52667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 name="Rectangle 1643"/>
            <p:cNvSpPr>
              <a:spLocks noChangeArrowheads="1"/>
            </p:cNvSpPr>
            <p:nvPr/>
          </p:nvSpPr>
          <p:spPr bwMode="auto">
            <a:xfrm>
              <a:off x="2386" y="7167"/>
              <a:ext cx="218" cy="196"/>
            </a:xfrm>
            <a:prstGeom prst="rect">
              <a:avLst/>
            </a:prstGeom>
            <a:solidFill>
              <a:srgbClr val="CCCB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 name="Rectangle 1644"/>
            <p:cNvSpPr>
              <a:spLocks noChangeArrowheads="1"/>
            </p:cNvSpPr>
            <p:nvPr/>
          </p:nvSpPr>
          <p:spPr bwMode="auto">
            <a:xfrm>
              <a:off x="2661" y="7167"/>
              <a:ext cx="229" cy="138"/>
            </a:xfrm>
            <a:prstGeom prst="rect">
              <a:avLst/>
            </a:prstGeom>
            <a:solidFill>
              <a:srgbClr val="CCCB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 name="Rectangle 1645"/>
            <p:cNvSpPr>
              <a:spLocks noChangeArrowheads="1"/>
            </p:cNvSpPr>
            <p:nvPr/>
          </p:nvSpPr>
          <p:spPr bwMode="auto">
            <a:xfrm>
              <a:off x="2970" y="7167"/>
              <a:ext cx="218" cy="115"/>
            </a:xfrm>
            <a:prstGeom prst="rect">
              <a:avLst/>
            </a:prstGeom>
            <a:solidFill>
              <a:srgbClr val="CCCB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 name="Rectangle 1646"/>
            <p:cNvSpPr>
              <a:spLocks noChangeArrowheads="1"/>
            </p:cNvSpPr>
            <p:nvPr/>
          </p:nvSpPr>
          <p:spPr bwMode="auto">
            <a:xfrm>
              <a:off x="3268" y="7167"/>
              <a:ext cx="218" cy="184"/>
            </a:xfrm>
            <a:prstGeom prst="rect">
              <a:avLst/>
            </a:prstGeom>
            <a:solidFill>
              <a:srgbClr val="CCCB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 name="Rectangle 1647"/>
            <p:cNvSpPr>
              <a:spLocks noChangeArrowheads="1"/>
            </p:cNvSpPr>
            <p:nvPr/>
          </p:nvSpPr>
          <p:spPr bwMode="auto">
            <a:xfrm>
              <a:off x="2386" y="6580"/>
              <a:ext cx="23" cy="564"/>
            </a:xfrm>
            <a:prstGeom prst="rect">
              <a:avLst/>
            </a:prstGeom>
            <a:solidFill>
              <a:srgbClr val="D9D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 name="Rectangle 1648"/>
            <p:cNvSpPr>
              <a:spLocks noChangeArrowheads="1"/>
            </p:cNvSpPr>
            <p:nvPr/>
          </p:nvSpPr>
          <p:spPr bwMode="auto">
            <a:xfrm>
              <a:off x="2432" y="6350"/>
              <a:ext cx="46" cy="794"/>
            </a:xfrm>
            <a:prstGeom prst="rect">
              <a:avLst/>
            </a:prstGeom>
            <a:solidFill>
              <a:srgbClr val="FF6D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 name="Rectangle 1649"/>
            <p:cNvSpPr>
              <a:spLocks noChangeArrowheads="1"/>
            </p:cNvSpPr>
            <p:nvPr/>
          </p:nvSpPr>
          <p:spPr bwMode="auto">
            <a:xfrm>
              <a:off x="2501" y="6661"/>
              <a:ext cx="34" cy="483"/>
            </a:xfrm>
            <a:prstGeom prst="rect">
              <a:avLst/>
            </a:prstGeom>
            <a:solidFill>
              <a:srgbClr val="2B445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6" name="Rectangle 1650"/>
            <p:cNvSpPr>
              <a:spLocks noChangeArrowheads="1"/>
            </p:cNvSpPr>
            <p:nvPr/>
          </p:nvSpPr>
          <p:spPr bwMode="auto">
            <a:xfrm>
              <a:off x="2546" y="6488"/>
              <a:ext cx="57" cy="656"/>
            </a:xfrm>
            <a:prstGeom prst="rect">
              <a:avLst/>
            </a:prstGeom>
            <a:solidFill>
              <a:srgbClr val="FFD5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 name="Rectangle 1651"/>
            <p:cNvSpPr>
              <a:spLocks noChangeArrowheads="1"/>
            </p:cNvSpPr>
            <p:nvPr/>
          </p:nvSpPr>
          <p:spPr bwMode="auto">
            <a:xfrm>
              <a:off x="2661" y="6995"/>
              <a:ext cx="57" cy="150"/>
            </a:xfrm>
            <a:prstGeom prst="rect">
              <a:avLst/>
            </a:prstGeom>
            <a:solidFill>
              <a:srgbClr val="D9D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 name="Rectangle 1652"/>
            <p:cNvSpPr>
              <a:spLocks noChangeArrowheads="1"/>
            </p:cNvSpPr>
            <p:nvPr/>
          </p:nvSpPr>
          <p:spPr bwMode="auto">
            <a:xfrm>
              <a:off x="2730" y="6776"/>
              <a:ext cx="34" cy="368"/>
            </a:xfrm>
            <a:prstGeom prst="rect">
              <a:avLst/>
            </a:prstGeom>
            <a:solidFill>
              <a:srgbClr val="FF6D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9" name="Rectangle 1653"/>
            <p:cNvSpPr>
              <a:spLocks noChangeArrowheads="1"/>
            </p:cNvSpPr>
            <p:nvPr/>
          </p:nvSpPr>
          <p:spPr bwMode="auto">
            <a:xfrm>
              <a:off x="2787" y="6845"/>
              <a:ext cx="46" cy="299"/>
            </a:xfrm>
            <a:prstGeom prst="rect">
              <a:avLst/>
            </a:prstGeom>
            <a:solidFill>
              <a:srgbClr val="2B445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 name="Rectangle 1654"/>
            <p:cNvSpPr>
              <a:spLocks noChangeArrowheads="1"/>
            </p:cNvSpPr>
            <p:nvPr/>
          </p:nvSpPr>
          <p:spPr bwMode="auto">
            <a:xfrm>
              <a:off x="2856" y="6603"/>
              <a:ext cx="34" cy="541"/>
            </a:xfrm>
            <a:prstGeom prst="rect">
              <a:avLst/>
            </a:prstGeom>
            <a:solidFill>
              <a:srgbClr val="FFD5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1" name="Rectangle 1655"/>
            <p:cNvSpPr>
              <a:spLocks noChangeArrowheads="1"/>
            </p:cNvSpPr>
            <p:nvPr/>
          </p:nvSpPr>
          <p:spPr bwMode="auto">
            <a:xfrm>
              <a:off x="2970" y="6960"/>
              <a:ext cx="34" cy="184"/>
            </a:xfrm>
            <a:prstGeom prst="rect">
              <a:avLst/>
            </a:prstGeom>
            <a:solidFill>
              <a:srgbClr val="D9D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2" name="Rectangle 1656"/>
            <p:cNvSpPr>
              <a:spLocks noChangeArrowheads="1"/>
            </p:cNvSpPr>
            <p:nvPr/>
          </p:nvSpPr>
          <p:spPr bwMode="auto">
            <a:xfrm>
              <a:off x="3039" y="6995"/>
              <a:ext cx="34" cy="150"/>
            </a:xfrm>
            <a:prstGeom prst="rect">
              <a:avLst/>
            </a:prstGeom>
            <a:solidFill>
              <a:srgbClr val="FF6D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3" name="Rectangle 1657"/>
            <p:cNvSpPr>
              <a:spLocks noChangeArrowheads="1"/>
            </p:cNvSpPr>
            <p:nvPr/>
          </p:nvSpPr>
          <p:spPr bwMode="auto">
            <a:xfrm>
              <a:off x="3085" y="6695"/>
              <a:ext cx="57" cy="449"/>
            </a:xfrm>
            <a:prstGeom prst="rect">
              <a:avLst/>
            </a:prstGeom>
            <a:solidFill>
              <a:srgbClr val="2B445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4" name="Rectangle 1658"/>
            <p:cNvSpPr>
              <a:spLocks noChangeArrowheads="1"/>
            </p:cNvSpPr>
            <p:nvPr/>
          </p:nvSpPr>
          <p:spPr bwMode="auto">
            <a:xfrm>
              <a:off x="3154" y="6845"/>
              <a:ext cx="34" cy="299"/>
            </a:xfrm>
            <a:prstGeom prst="rect">
              <a:avLst/>
            </a:prstGeom>
            <a:solidFill>
              <a:srgbClr val="FFD5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5" name="Rectangle 1659"/>
            <p:cNvSpPr>
              <a:spLocks noChangeArrowheads="1"/>
            </p:cNvSpPr>
            <p:nvPr/>
          </p:nvSpPr>
          <p:spPr bwMode="auto">
            <a:xfrm>
              <a:off x="3268" y="6419"/>
              <a:ext cx="34" cy="725"/>
            </a:xfrm>
            <a:prstGeom prst="rect">
              <a:avLst/>
            </a:prstGeom>
            <a:solidFill>
              <a:srgbClr val="D9D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6" name="Rectangle 1660"/>
            <p:cNvSpPr>
              <a:spLocks noChangeArrowheads="1"/>
            </p:cNvSpPr>
            <p:nvPr/>
          </p:nvSpPr>
          <p:spPr bwMode="auto">
            <a:xfrm>
              <a:off x="3325" y="6661"/>
              <a:ext cx="46" cy="483"/>
            </a:xfrm>
            <a:prstGeom prst="rect">
              <a:avLst/>
            </a:prstGeom>
            <a:solidFill>
              <a:srgbClr val="FF6D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7" name="Rectangle 1661"/>
            <p:cNvSpPr>
              <a:spLocks noChangeArrowheads="1"/>
            </p:cNvSpPr>
            <p:nvPr/>
          </p:nvSpPr>
          <p:spPr bwMode="auto">
            <a:xfrm>
              <a:off x="3394" y="6879"/>
              <a:ext cx="23" cy="265"/>
            </a:xfrm>
            <a:prstGeom prst="rect">
              <a:avLst/>
            </a:prstGeom>
            <a:solidFill>
              <a:srgbClr val="2B445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8" name="Rectangle 1662"/>
            <p:cNvSpPr>
              <a:spLocks noChangeArrowheads="1"/>
            </p:cNvSpPr>
            <p:nvPr/>
          </p:nvSpPr>
          <p:spPr bwMode="auto">
            <a:xfrm>
              <a:off x="3440" y="6546"/>
              <a:ext cx="46" cy="598"/>
            </a:xfrm>
            <a:prstGeom prst="rect">
              <a:avLst/>
            </a:prstGeom>
            <a:solidFill>
              <a:srgbClr val="FFD5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9" name="Oval 1663"/>
            <p:cNvSpPr>
              <a:spLocks noChangeArrowheads="1"/>
            </p:cNvSpPr>
            <p:nvPr/>
          </p:nvSpPr>
          <p:spPr bwMode="auto">
            <a:xfrm>
              <a:off x="3623" y="6546"/>
              <a:ext cx="69" cy="58"/>
            </a:xfrm>
            <a:prstGeom prst="ellipse">
              <a:avLst/>
            </a:prstGeom>
            <a:solidFill>
              <a:srgbClr val="2B44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0" name="Oval 1664"/>
            <p:cNvSpPr>
              <a:spLocks noChangeArrowheads="1"/>
            </p:cNvSpPr>
            <p:nvPr/>
          </p:nvSpPr>
          <p:spPr bwMode="auto">
            <a:xfrm>
              <a:off x="3623" y="6730"/>
              <a:ext cx="69" cy="69"/>
            </a:xfrm>
            <a:prstGeom prst="ellipse">
              <a:avLst/>
            </a:prstGeom>
            <a:solidFill>
              <a:srgbClr val="FF6D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1" name="Oval 1665"/>
            <p:cNvSpPr>
              <a:spLocks noChangeArrowheads="1"/>
            </p:cNvSpPr>
            <p:nvPr/>
          </p:nvSpPr>
          <p:spPr bwMode="auto">
            <a:xfrm>
              <a:off x="3623" y="6914"/>
              <a:ext cx="69" cy="69"/>
            </a:xfrm>
            <a:prstGeom prst="ellipse">
              <a:avLst/>
            </a:prstGeom>
            <a:solidFill>
              <a:srgbClr val="D9D8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Oval 1666"/>
            <p:cNvSpPr>
              <a:spLocks noChangeArrowheads="1"/>
            </p:cNvSpPr>
            <p:nvPr/>
          </p:nvSpPr>
          <p:spPr bwMode="auto">
            <a:xfrm>
              <a:off x="3623" y="7098"/>
              <a:ext cx="69" cy="69"/>
            </a:xfrm>
            <a:prstGeom prst="ellipse">
              <a:avLst/>
            </a:prstGeom>
            <a:solidFill>
              <a:srgbClr val="FFD5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3" name="Freeform 1667"/>
            <p:cNvSpPr/>
            <p:nvPr/>
          </p:nvSpPr>
          <p:spPr bwMode="auto">
            <a:xfrm>
              <a:off x="2317" y="6316"/>
              <a:ext cx="1237" cy="851"/>
            </a:xfrm>
            <a:custGeom>
              <a:avLst/>
              <a:gdLst>
                <a:gd name="T0" fmla="*/ 1 w 108"/>
                <a:gd name="T1" fmla="*/ 72 h 74"/>
                <a:gd name="T2" fmla="*/ 1 w 108"/>
                <a:gd name="T3" fmla="*/ 0 h 74"/>
                <a:gd name="T4" fmla="*/ 0 w 108"/>
                <a:gd name="T5" fmla="*/ 0 h 74"/>
                <a:gd name="T6" fmla="*/ 0 w 108"/>
                <a:gd name="T7" fmla="*/ 0 h 74"/>
                <a:gd name="T8" fmla="*/ 1 w 108"/>
                <a:gd name="T9" fmla="*/ 0 h 74"/>
                <a:gd name="T10" fmla="*/ 1 w 108"/>
                <a:gd name="T11" fmla="*/ 11 h 74"/>
                <a:gd name="T12" fmla="*/ 0 w 108"/>
                <a:gd name="T13" fmla="*/ 11 h 74"/>
                <a:gd name="T14" fmla="*/ 0 w 108"/>
                <a:gd name="T15" fmla="*/ 11 h 74"/>
                <a:gd name="T16" fmla="*/ 1 w 108"/>
                <a:gd name="T17" fmla="*/ 11 h 74"/>
                <a:gd name="T18" fmla="*/ 1 w 108"/>
                <a:gd name="T19" fmla="*/ 21 h 74"/>
                <a:gd name="T20" fmla="*/ 0 w 108"/>
                <a:gd name="T21" fmla="*/ 21 h 74"/>
                <a:gd name="T22" fmla="*/ 0 w 108"/>
                <a:gd name="T23" fmla="*/ 21 h 74"/>
                <a:gd name="T24" fmla="*/ 1 w 108"/>
                <a:gd name="T25" fmla="*/ 21 h 74"/>
                <a:gd name="T26" fmla="*/ 1 w 108"/>
                <a:gd name="T27" fmla="*/ 31 h 74"/>
                <a:gd name="T28" fmla="*/ 0 w 108"/>
                <a:gd name="T29" fmla="*/ 31 h 74"/>
                <a:gd name="T30" fmla="*/ 0 w 108"/>
                <a:gd name="T31" fmla="*/ 31 h 74"/>
                <a:gd name="T32" fmla="*/ 1 w 108"/>
                <a:gd name="T33" fmla="*/ 31 h 74"/>
                <a:gd name="T34" fmla="*/ 1 w 108"/>
                <a:gd name="T35" fmla="*/ 42 h 74"/>
                <a:gd name="T36" fmla="*/ 0 w 108"/>
                <a:gd name="T37" fmla="*/ 42 h 74"/>
                <a:gd name="T38" fmla="*/ 0 w 108"/>
                <a:gd name="T39" fmla="*/ 43 h 74"/>
                <a:gd name="T40" fmla="*/ 1 w 108"/>
                <a:gd name="T41" fmla="*/ 43 h 74"/>
                <a:gd name="T42" fmla="*/ 1 w 108"/>
                <a:gd name="T43" fmla="*/ 52 h 74"/>
                <a:gd name="T44" fmla="*/ 0 w 108"/>
                <a:gd name="T45" fmla="*/ 52 h 74"/>
                <a:gd name="T46" fmla="*/ 0 w 108"/>
                <a:gd name="T47" fmla="*/ 53 h 74"/>
                <a:gd name="T48" fmla="*/ 1 w 108"/>
                <a:gd name="T49" fmla="*/ 53 h 74"/>
                <a:gd name="T50" fmla="*/ 1 w 108"/>
                <a:gd name="T51" fmla="*/ 62 h 74"/>
                <a:gd name="T52" fmla="*/ 0 w 108"/>
                <a:gd name="T53" fmla="*/ 62 h 74"/>
                <a:gd name="T54" fmla="*/ 0 w 108"/>
                <a:gd name="T55" fmla="*/ 64 h 74"/>
                <a:gd name="T56" fmla="*/ 1 w 108"/>
                <a:gd name="T57" fmla="*/ 64 h 74"/>
                <a:gd name="T58" fmla="*/ 1 w 108"/>
                <a:gd name="T59" fmla="*/ 74 h 74"/>
                <a:gd name="T60" fmla="*/ 108 w 108"/>
                <a:gd name="T61" fmla="*/ 74 h 74"/>
                <a:gd name="T62" fmla="*/ 108 w 108"/>
                <a:gd name="T63" fmla="*/ 72 h 74"/>
                <a:gd name="T64" fmla="*/ 1 w 108"/>
                <a:gd name="T6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8" h="74">
                  <a:moveTo>
                    <a:pt x="1" y="72"/>
                  </a:moveTo>
                  <a:lnTo>
                    <a:pt x="1" y="0"/>
                  </a:lnTo>
                  <a:lnTo>
                    <a:pt x="0" y="0"/>
                  </a:lnTo>
                  <a:lnTo>
                    <a:pt x="0" y="0"/>
                  </a:lnTo>
                  <a:lnTo>
                    <a:pt x="1" y="0"/>
                  </a:lnTo>
                  <a:lnTo>
                    <a:pt x="1" y="11"/>
                  </a:lnTo>
                  <a:lnTo>
                    <a:pt x="0" y="11"/>
                  </a:lnTo>
                  <a:lnTo>
                    <a:pt x="0" y="11"/>
                  </a:lnTo>
                  <a:lnTo>
                    <a:pt x="1" y="11"/>
                  </a:lnTo>
                  <a:lnTo>
                    <a:pt x="1" y="21"/>
                  </a:lnTo>
                  <a:lnTo>
                    <a:pt x="0" y="21"/>
                  </a:lnTo>
                  <a:lnTo>
                    <a:pt x="0" y="21"/>
                  </a:lnTo>
                  <a:lnTo>
                    <a:pt x="1" y="21"/>
                  </a:lnTo>
                  <a:lnTo>
                    <a:pt x="1" y="31"/>
                  </a:lnTo>
                  <a:lnTo>
                    <a:pt x="0" y="31"/>
                  </a:lnTo>
                  <a:lnTo>
                    <a:pt x="0" y="31"/>
                  </a:lnTo>
                  <a:lnTo>
                    <a:pt x="1" y="31"/>
                  </a:lnTo>
                  <a:lnTo>
                    <a:pt x="1" y="42"/>
                  </a:lnTo>
                  <a:lnTo>
                    <a:pt x="0" y="42"/>
                  </a:lnTo>
                  <a:lnTo>
                    <a:pt x="0" y="43"/>
                  </a:lnTo>
                  <a:lnTo>
                    <a:pt x="1" y="43"/>
                  </a:lnTo>
                  <a:lnTo>
                    <a:pt x="1" y="52"/>
                  </a:lnTo>
                  <a:lnTo>
                    <a:pt x="0" y="52"/>
                  </a:lnTo>
                  <a:lnTo>
                    <a:pt x="0" y="53"/>
                  </a:lnTo>
                  <a:lnTo>
                    <a:pt x="1" y="53"/>
                  </a:lnTo>
                  <a:lnTo>
                    <a:pt x="1" y="62"/>
                  </a:lnTo>
                  <a:lnTo>
                    <a:pt x="0" y="62"/>
                  </a:lnTo>
                  <a:lnTo>
                    <a:pt x="0" y="64"/>
                  </a:lnTo>
                  <a:lnTo>
                    <a:pt x="1" y="64"/>
                  </a:lnTo>
                  <a:lnTo>
                    <a:pt x="1" y="74"/>
                  </a:lnTo>
                  <a:lnTo>
                    <a:pt x="108" y="74"/>
                  </a:lnTo>
                  <a:lnTo>
                    <a:pt x="108" y="72"/>
                  </a:lnTo>
                  <a:lnTo>
                    <a:pt x="1" y="72"/>
                  </a:lnTo>
                  <a:close/>
                </a:path>
              </a:pathLst>
            </a:custGeom>
            <a:solidFill>
              <a:srgbClr val="52667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4" name="Rectangle 1668"/>
            <p:cNvSpPr>
              <a:spLocks noChangeArrowheads="1"/>
            </p:cNvSpPr>
            <p:nvPr/>
          </p:nvSpPr>
          <p:spPr bwMode="auto">
            <a:xfrm>
              <a:off x="2317" y="7535"/>
              <a:ext cx="378" cy="115"/>
            </a:xfrm>
            <a:prstGeom prst="rect">
              <a:avLst/>
            </a:prstGeom>
            <a:solidFill>
              <a:srgbClr val="CCCB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5" name="Rectangle 1669"/>
            <p:cNvSpPr>
              <a:spLocks noChangeArrowheads="1"/>
            </p:cNvSpPr>
            <p:nvPr/>
          </p:nvSpPr>
          <p:spPr bwMode="auto">
            <a:xfrm>
              <a:off x="2764" y="7535"/>
              <a:ext cx="928" cy="115"/>
            </a:xfrm>
            <a:prstGeom prst="rect">
              <a:avLst/>
            </a:prstGeom>
            <a:solidFill>
              <a:srgbClr val="CCCB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Rectangle 1670"/>
            <p:cNvSpPr>
              <a:spLocks noChangeArrowheads="1"/>
            </p:cNvSpPr>
            <p:nvPr/>
          </p:nvSpPr>
          <p:spPr bwMode="auto">
            <a:xfrm>
              <a:off x="2317" y="7742"/>
              <a:ext cx="1375" cy="35"/>
            </a:xfrm>
            <a:prstGeom prst="rect">
              <a:avLst/>
            </a:prstGeom>
            <a:solidFill>
              <a:srgbClr val="526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Rectangle 1671"/>
            <p:cNvSpPr>
              <a:spLocks noChangeArrowheads="1"/>
            </p:cNvSpPr>
            <p:nvPr/>
          </p:nvSpPr>
          <p:spPr bwMode="auto">
            <a:xfrm>
              <a:off x="2317" y="7811"/>
              <a:ext cx="1375" cy="35"/>
            </a:xfrm>
            <a:prstGeom prst="rect">
              <a:avLst/>
            </a:prstGeom>
            <a:solidFill>
              <a:srgbClr val="CCCB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Rectangle 1672"/>
            <p:cNvSpPr>
              <a:spLocks noChangeArrowheads="1"/>
            </p:cNvSpPr>
            <p:nvPr/>
          </p:nvSpPr>
          <p:spPr bwMode="auto">
            <a:xfrm>
              <a:off x="2317" y="7869"/>
              <a:ext cx="687" cy="35"/>
            </a:xfrm>
            <a:prstGeom prst="rect">
              <a:avLst/>
            </a:prstGeom>
            <a:solidFill>
              <a:srgbClr val="CCCB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Freeform 1673"/>
            <p:cNvSpPr/>
            <p:nvPr/>
          </p:nvSpPr>
          <p:spPr bwMode="auto">
            <a:xfrm>
              <a:off x="1710" y="8651"/>
              <a:ext cx="1970" cy="207"/>
            </a:xfrm>
            <a:custGeom>
              <a:avLst/>
              <a:gdLst>
                <a:gd name="T0" fmla="*/ 12 w 117"/>
                <a:gd name="T1" fmla="*/ 12 h 12"/>
                <a:gd name="T2" fmla="*/ 0 w 117"/>
                <a:gd name="T3" fmla="*/ 0 h 12"/>
                <a:gd name="T4" fmla="*/ 104 w 117"/>
                <a:gd name="T5" fmla="*/ 0 h 12"/>
                <a:gd name="T6" fmla="*/ 117 w 117"/>
                <a:gd name="T7" fmla="*/ 12 h 12"/>
                <a:gd name="T8" fmla="*/ 12 w 117"/>
                <a:gd name="T9" fmla="*/ 12 h 12"/>
              </a:gdLst>
              <a:ahLst/>
              <a:cxnLst>
                <a:cxn ang="0">
                  <a:pos x="T0" y="T1"/>
                </a:cxn>
                <a:cxn ang="0">
                  <a:pos x="T2" y="T3"/>
                </a:cxn>
                <a:cxn ang="0">
                  <a:pos x="T4" y="T5"/>
                </a:cxn>
                <a:cxn ang="0">
                  <a:pos x="T6" y="T7"/>
                </a:cxn>
                <a:cxn ang="0">
                  <a:pos x="T8" y="T9"/>
                </a:cxn>
              </a:cxnLst>
              <a:rect l="0" t="0" r="r" b="b"/>
              <a:pathLst>
                <a:path w="117" h="12">
                  <a:moveTo>
                    <a:pt x="12" y="12"/>
                  </a:moveTo>
                  <a:cubicBezTo>
                    <a:pt x="5" y="12"/>
                    <a:pt x="0" y="6"/>
                    <a:pt x="0" y="0"/>
                  </a:cubicBezTo>
                  <a:cubicBezTo>
                    <a:pt x="104" y="0"/>
                    <a:pt x="104" y="0"/>
                    <a:pt x="104" y="0"/>
                  </a:cubicBezTo>
                  <a:cubicBezTo>
                    <a:pt x="104" y="6"/>
                    <a:pt x="110" y="12"/>
                    <a:pt x="117" y="12"/>
                  </a:cubicBezTo>
                  <a:lnTo>
                    <a:pt x="12" y="12"/>
                  </a:lnTo>
                  <a:close/>
                </a:path>
              </a:pathLst>
            </a:custGeom>
            <a:solidFill>
              <a:srgbClr val="CCCBC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53" name="矩形 52"/>
          <p:cNvSpPr/>
          <p:nvPr/>
        </p:nvSpPr>
        <p:spPr>
          <a:xfrm>
            <a:off x="5170815" y="3793328"/>
            <a:ext cx="6096000" cy="646331"/>
          </a:xfrm>
          <a:prstGeom prst="rect">
            <a:avLst/>
          </a:prstGeom>
        </p:spPr>
        <p:txBody>
          <a:bodyPr>
            <a:spAutoFit/>
          </a:bodyPr>
          <a:lstStyle/>
          <a:p>
            <a:pPr algn="ctr"/>
            <a:r>
              <a:rPr lang="en-CA" altLang="zh-CN" sz="3600" b="1" dirty="0">
                <a:solidFill>
                  <a:schemeClr val="tx1">
                    <a:lumMod val="50000"/>
                    <a:lumOff val="50000"/>
                  </a:schemeClr>
                </a:solidFill>
                <a:latin typeface="+mj-lt"/>
              </a:rPr>
              <a:t>QUESTIONS?</a:t>
            </a:r>
            <a:endParaRPr lang="zh-CN" altLang="en-US" sz="3600" b="1" dirty="0">
              <a:solidFill>
                <a:schemeClr val="tx1">
                  <a:lumMod val="50000"/>
                  <a:lumOff val="50000"/>
                </a:schemeClr>
              </a:solidFill>
              <a:latin typeface="+mj-lt"/>
            </a:endParaRPr>
          </a:p>
        </p:txBody>
      </p:sp>
      <p:sp>
        <p:nvSpPr>
          <p:cNvPr id="54" name="椭圆 53"/>
          <p:cNvSpPr/>
          <p:nvPr/>
        </p:nvSpPr>
        <p:spPr>
          <a:xfrm>
            <a:off x="6160651" y="5193890"/>
            <a:ext cx="498768" cy="498768"/>
          </a:xfrm>
          <a:prstGeom prst="ellipse">
            <a:avLst/>
          </a:prstGeom>
          <a:solidFill>
            <a:srgbClr val="57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Shape 23232"/>
          <p:cNvSpPr/>
          <p:nvPr/>
        </p:nvSpPr>
        <p:spPr>
          <a:xfrm>
            <a:off x="6315798" y="5290396"/>
            <a:ext cx="197221" cy="275535"/>
          </a:xfrm>
          <a:custGeom>
            <a:avLst/>
            <a:gdLst/>
            <a:ahLst/>
            <a:cxnLst>
              <a:cxn ang="0">
                <a:pos x="wd2" y="hd2"/>
              </a:cxn>
              <a:cxn ang="5400000">
                <a:pos x="wd2" y="hd2"/>
              </a:cxn>
              <a:cxn ang="10800000">
                <a:pos x="wd2" y="hd2"/>
              </a:cxn>
              <a:cxn ang="16200000">
                <a:pos x="wd2" y="hd2"/>
              </a:cxn>
            </a:cxnLst>
            <a:rect l="0" t="0" r="r" b="b"/>
            <a:pathLst>
              <a:path w="21486" h="21600" extrusionOk="0">
                <a:moveTo>
                  <a:pt x="10254" y="0"/>
                </a:moveTo>
                <a:cubicBezTo>
                  <a:pt x="6865" y="0"/>
                  <a:pt x="4106" y="1983"/>
                  <a:pt x="4106" y="4424"/>
                </a:cubicBezTo>
                <a:cubicBezTo>
                  <a:pt x="4106" y="6864"/>
                  <a:pt x="6865" y="8829"/>
                  <a:pt x="10254" y="8829"/>
                </a:cubicBezTo>
                <a:cubicBezTo>
                  <a:pt x="13645" y="8829"/>
                  <a:pt x="16376" y="6864"/>
                  <a:pt x="16376" y="4424"/>
                </a:cubicBezTo>
                <a:cubicBezTo>
                  <a:pt x="16376" y="1983"/>
                  <a:pt x="13645" y="0"/>
                  <a:pt x="10254" y="0"/>
                </a:cubicBezTo>
                <a:close/>
                <a:moveTo>
                  <a:pt x="6807" y="10069"/>
                </a:moveTo>
                <a:cubicBezTo>
                  <a:pt x="3903" y="10069"/>
                  <a:pt x="1437" y="11607"/>
                  <a:pt x="1071" y="13678"/>
                </a:cubicBezTo>
                <a:lnTo>
                  <a:pt x="17" y="19731"/>
                </a:lnTo>
                <a:cubicBezTo>
                  <a:pt x="-57" y="20153"/>
                  <a:pt x="112" y="20687"/>
                  <a:pt x="505" y="21008"/>
                </a:cubicBezTo>
                <a:cubicBezTo>
                  <a:pt x="897" y="21326"/>
                  <a:pt x="1458" y="21600"/>
                  <a:pt x="2049" y="21600"/>
                </a:cubicBezTo>
                <a:lnTo>
                  <a:pt x="19411" y="21600"/>
                </a:lnTo>
                <a:cubicBezTo>
                  <a:pt x="20003" y="21600"/>
                  <a:pt x="20589" y="21309"/>
                  <a:pt x="20980" y="20989"/>
                </a:cubicBezTo>
                <a:cubicBezTo>
                  <a:pt x="21373" y="20670"/>
                  <a:pt x="21543" y="20136"/>
                  <a:pt x="21469" y="19712"/>
                </a:cubicBezTo>
                <a:lnTo>
                  <a:pt x="20389" y="13678"/>
                </a:lnTo>
                <a:cubicBezTo>
                  <a:pt x="20023" y="11607"/>
                  <a:pt x="17583" y="10069"/>
                  <a:pt x="14678" y="10069"/>
                </a:cubicBezTo>
                <a:lnTo>
                  <a:pt x="6807" y="10069"/>
                </a:lnTo>
                <a:close/>
              </a:path>
            </a:pathLst>
          </a:custGeom>
          <a:solidFill>
            <a:schemeClr val="bg1"/>
          </a:solidFill>
          <a:ln w="12700">
            <a:miter lim="400000"/>
          </a:ln>
        </p:spPr>
        <p:txBody>
          <a:bodyPr lIns="19051" tIns="19051" rIns="19051" bIns="1905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56" name="文本框 55"/>
          <p:cNvSpPr txBox="1"/>
          <p:nvPr/>
        </p:nvSpPr>
        <p:spPr>
          <a:xfrm>
            <a:off x="6727266" y="5290396"/>
            <a:ext cx="1554913" cy="984885"/>
          </a:xfrm>
          <a:prstGeom prst="rect">
            <a:avLst/>
          </a:prstGeom>
          <a:noFill/>
        </p:spPr>
        <p:txBody>
          <a:bodyPr wrap="none" rtlCol="0">
            <a:spAutoFit/>
          </a:bodyPr>
          <a:lstStyle/>
          <a:p>
            <a:r>
              <a:rPr lang="en-CA" altLang="zh-CN" sz="1600" dirty="0">
                <a:latin typeface="+mj-lt"/>
                <a:ea typeface="汉仪君黑-45简" panose="020B0604020202020204" pitchFamily="34" charset="-122"/>
              </a:rPr>
              <a:t>Presenters:</a:t>
            </a:r>
          </a:p>
          <a:p>
            <a:r>
              <a:rPr lang="en-CA" altLang="zh-CN" sz="1400" b="1" dirty="0">
                <a:latin typeface="+mj-lt"/>
                <a:ea typeface="汉仪君黑-45简" panose="020B0604020202020204" pitchFamily="34" charset="-122"/>
              </a:rPr>
              <a:t>Vivian Kuang  </a:t>
            </a:r>
          </a:p>
          <a:p>
            <a:r>
              <a:rPr lang="en-CA" altLang="zh-CN" sz="1400" dirty="0">
                <a:latin typeface="+mj-lt"/>
                <a:ea typeface="汉仪君黑-45简" panose="020B0604020202020204" pitchFamily="34" charset="-122"/>
              </a:rPr>
              <a:t>          &amp; </a:t>
            </a:r>
          </a:p>
          <a:p>
            <a:r>
              <a:rPr lang="en-CA" altLang="zh-CN" sz="1400" b="1" dirty="0">
                <a:latin typeface="+mj-lt"/>
                <a:ea typeface="汉仪君黑-45简" panose="020B0604020202020204" pitchFamily="34" charset="-122"/>
              </a:rPr>
              <a:t>Malik Aqib Rehman</a:t>
            </a:r>
          </a:p>
        </p:txBody>
      </p:sp>
      <p:sp>
        <p:nvSpPr>
          <p:cNvPr id="57" name="椭圆 56"/>
          <p:cNvSpPr/>
          <p:nvPr/>
        </p:nvSpPr>
        <p:spPr>
          <a:xfrm>
            <a:off x="8403071" y="5193890"/>
            <a:ext cx="498768" cy="498768"/>
          </a:xfrm>
          <a:prstGeom prst="ellipse">
            <a:avLst/>
          </a:prstGeom>
          <a:solidFill>
            <a:srgbClr val="57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p:cNvSpPr txBox="1"/>
          <p:nvPr/>
        </p:nvSpPr>
        <p:spPr>
          <a:xfrm>
            <a:off x="9000644" y="5290396"/>
            <a:ext cx="1292341" cy="584775"/>
          </a:xfrm>
          <a:prstGeom prst="rect">
            <a:avLst/>
          </a:prstGeom>
          <a:noFill/>
        </p:spPr>
        <p:txBody>
          <a:bodyPr wrap="none" rtlCol="0">
            <a:spAutoFit/>
          </a:bodyPr>
          <a:lstStyle/>
          <a:p>
            <a:r>
              <a:rPr lang="en-CA" altLang="zh-CN" sz="1600" dirty="0">
                <a:latin typeface="+mj-lt"/>
                <a:ea typeface="汉仪君黑-45简" panose="020B0604020202020204" pitchFamily="34" charset="-122"/>
              </a:rPr>
              <a:t>Date</a:t>
            </a:r>
            <a:r>
              <a:rPr lang="en-CA" altLang="zh-CN" sz="1800" dirty="0">
                <a:latin typeface="+mj-lt"/>
                <a:ea typeface="汉仪君黑-45简" panose="020B0604020202020204" pitchFamily="34" charset="-122"/>
              </a:rPr>
              <a:t>:</a:t>
            </a:r>
          </a:p>
          <a:p>
            <a:r>
              <a:rPr lang="en-CA" altLang="zh-CN" sz="1400" b="1" dirty="0">
                <a:latin typeface="+mj-lt"/>
                <a:ea typeface="汉仪君黑-45简" panose="020B0604020202020204" pitchFamily="34" charset="-122"/>
              </a:rPr>
              <a:t>June 22</a:t>
            </a:r>
            <a:r>
              <a:rPr lang="en-CA" altLang="zh-CN" sz="1400" b="1" baseline="30000" dirty="0">
                <a:latin typeface="+mj-lt"/>
                <a:ea typeface="汉仪君黑-45简" panose="020B0604020202020204" pitchFamily="34" charset="-122"/>
              </a:rPr>
              <a:t>nd</a:t>
            </a:r>
            <a:r>
              <a:rPr lang="en-CA" altLang="zh-CN" sz="1400" b="1" dirty="0">
                <a:latin typeface="+mj-lt"/>
                <a:ea typeface="汉仪君黑-45简" panose="020B0604020202020204" pitchFamily="34" charset="-122"/>
              </a:rPr>
              <a:t>, 2023</a:t>
            </a:r>
          </a:p>
        </p:txBody>
      </p:sp>
      <p:sp>
        <p:nvSpPr>
          <p:cNvPr id="59" name="Shape 23271"/>
          <p:cNvSpPr/>
          <p:nvPr/>
        </p:nvSpPr>
        <p:spPr>
          <a:xfrm>
            <a:off x="8543368" y="5331931"/>
            <a:ext cx="221941" cy="221947"/>
          </a:xfrm>
          <a:custGeom>
            <a:avLst/>
            <a:gdLst/>
            <a:ahLst/>
            <a:cxnLst>
              <a:cxn ang="0">
                <a:pos x="wd2" y="hd2"/>
              </a:cxn>
              <a:cxn ang="5400000">
                <a:pos x="wd2" y="hd2"/>
              </a:cxn>
              <a:cxn ang="10800000">
                <a:pos x="wd2" y="hd2"/>
              </a:cxn>
              <a:cxn ang="16200000">
                <a:pos x="wd2" y="hd2"/>
              </a:cxn>
            </a:cxnLst>
            <a:rect l="0" t="0" r="r" b="b"/>
            <a:pathLst>
              <a:path w="21600" h="21600" extrusionOk="0">
                <a:moveTo>
                  <a:pt x="4726" y="17550"/>
                </a:moveTo>
                <a:cubicBezTo>
                  <a:pt x="4726" y="17922"/>
                  <a:pt x="5026" y="18225"/>
                  <a:pt x="5398" y="18225"/>
                </a:cubicBezTo>
                <a:lnTo>
                  <a:pt x="8774" y="18225"/>
                </a:lnTo>
                <a:cubicBezTo>
                  <a:pt x="9149" y="18225"/>
                  <a:pt x="9448" y="17922"/>
                  <a:pt x="9448" y="17550"/>
                </a:cubicBezTo>
                <a:cubicBezTo>
                  <a:pt x="9448" y="17177"/>
                  <a:pt x="9149" y="16874"/>
                  <a:pt x="8774" y="16874"/>
                </a:cubicBezTo>
                <a:lnTo>
                  <a:pt x="6433" y="16874"/>
                </a:lnTo>
                <a:cubicBezTo>
                  <a:pt x="6713" y="16514"/>
                  <a:pt x="7109" y="16099"/>
                  <a:pt x="7435" y="15760"/>
                </a:cubicBezTo>
                <a:cubicBezTo>
                  <a:pt x="8424" y="14722"/>
                  <a:pt x="9448" y="13647"/>
                  <a:pt x="9448" y="12488"/>
                </a:cubicBezTo>
                <a:cubicBezTo>
                  <a:pt x="9448" y="11185"/>
                  <a:pt x="8391" y="10125"/>
                  <a:pt x="7085" y="10125"/>
                </a:cubicBezTo>
                <a:cubicBezTo>
                  <a:pt x="5784" y="10125"/>
                  <a:pt x="4726" y="11185"/>
                  <a:pt x="4726" y="12488"/>
                </a:cubicBezTo>
                <a:cubicBezTo>
                  <a:pt x="4726" y="12860"/>
                  <a:pt x="5026" y="13163"/>
                  <a:pt x="5398" y="13163"/>
                </a:cubicBezTo>
                <a:cubicBezTo>
                  <a:pt x="5775" y="13163"/>
                  <a:pt x="6074" y="12860"/>
                  <a:pt x="6074" y="12488"/>
                </a:cubicBezTo>
                <a:cubicBezTo>
                  <a:pt x="6074" y="11927"/>
                  <a:pt x="6529" y="11476"/>
                  <a:pt x="7085" y="11476"/>
                </a:cubicBezTo>
                <a:cubicBezTo>
                  <a:pt x="7647" y="11476"/>
                  <a:pt x="8101" y="11927"/>
                  <a:pt x="8101" y="12488"/>
                </a:cubicBezTo>
                <a:cubicBezTo>
                  <a:pt x="8101" y="13107"/>
                  <a:pt x="7188" y="14059"/>
                  <a:pt x="6460" y="14827"/>
                </a:cubicBezTo>
                <a:cubicBezTo>
                  <a:pt x="5526" y="15799"/>
                  <a:pt x="4726" y="16640"/>
                  <a:pt x="4726" y="17550"/>
                </a:cubicBezTo>
                <a:cubicBezTo>
                  <a:pt x="4726" y="17550"/>
                  <a:pt x="4726" y="17550"/>
                  <a:pt x="4726" y="17550"/>
                </a:cubicBezTo>
                <a:close/>
                <a:moveTo>
                  <a:pt x="14511" y="16874"/>
                </a:moveTo>
                <a:cubicBezTo>
                  <a:pt x="13954" y="16874"/>
                  <a:pt x="13499" y="16419"/>
                  <a:pt x="13499" y="15862"/>
                </a:cubicBezTo>
                <a:cubicBezTo>
                  <a:pt x="13499" y="15489"/>
                  <a:pt x="13197" y="15186"/>
                  <a:pt x="12823" y="15186"/>
                </a:cubicBezTo>
                <a:cubicBezTo>
                  <a:pt x="12451" y="15186"/>
                  <a:pt x="12148" y="15489"/>
                  <a:pt x="12148" y="15862"/>
                </a:cubicBezTo>
                <a:cubicBezTo>
                  <a:pt x="12148" y="17163"/>
                  <a:pt x="13210" y="18225"/>
                  <a:pt x="14511" y="18225"/>
                </a:cubicBezTo>
                <a:cubicBezTo>
                  <a:pt x="15814" y="18225"/>
                  <a:pt x="16874" y="17163"/>
                  <a:pt x="16874" y="15862"/>
                </a:cubicBezTo>
                <a:cubicBezTo>
                  <a:pt x="16874" y="15200"/>
                  <a:pt x="16603" y="14603"/>
                  <a:pt x="16162" y="14175"/>
                </a:cubicBezTo>
                <a:cubicBezTo>
                  <a:pt x="16603" y="13746"/>
                  <a:pt x="16874" y="13146"/>
                  <a:pt x="16874" y="12488"/>
                </a:cubicBezTo>
                <a:cubicBezTo>
                  <a:pt x="16874" y="11185"/>
                  <a:pt x="15814" y="10125"/>
                  <a:pt x="14511" y="10125"/>
                </a:cubicBezTo>
                <a:cubicBezTo>
                  <a:pt x="13210" y="10125"/>
                  <a:pt x="12148" y="11185"/>
                  <a:pt x="12148" y="12488"/>
                </a:cubicBezTo>
                <a:cubicBezTo>
                  <a:pt x="12148" y="12860"/>
                  <a:pt x="12451" y="13163"/>
                  <a:pt x="12823" y="13163"/>
                </a:cubicBezTo>
                <a:cubicBezTo>
                  <a:pt x="13197" y="13163"/>
                  <a:pt x="13499" y="12860"/>
                  <a:pt x="13499" y="12488"/>
                </a:cubicBezTo>
                <a:cubicBezTo>
                  <a:pt x="13499" y="11927"/>
                  <a:pt x="13954" y="11476"/>
                  <a:pt x="14511" y="11476"/>
                </a:cubicBezTo>
                <a:cubicBezTo>
                  <a:pt x="15071" y="11476"/>
                  <a:pt x="15523" y="11927"/>
                  <a:pt x="15523" y="12488"/>
                </a:cubicBezTo>
                <a:cubicBezTo>
                  <a:pt x="15523" y="13044"/>
                  <a:pt x="15071" y="13499"/>
                  <a:pt x="14511" y="13499"/>
                </a:cubicBezTo>
                <a:cubicBezTo>
                  <a:pt x="14138" y="13499"/>
                  <a:pt x="13836" y="13802"/>
                  <a:pt x="13836" y="14175"/>
                </a:cubicBezTo>
                <a:cubicBezTo>
                  <a:pt x="13836" y="14547"/>
                  <a:pt x="14138" y="14850"/>
                  <a:pt x="14511" y="14850"/>
                </a:cubicBezTo>
                <a:cubicBezTo>
                  <a:pt x="15071" y="14850"/>
                  <a:pt x="15523" y="15302"/>
                  <a:pt x="15523" y="15862"/>
                </a:cubicBezTo>
                <a:cubicBezTo>
                  <a:pt x="15523" y="16419"/>
                  <a:pt x="15071" y="16874"/>
                  <a:pt x="14511" y="16874"/>
                </a:cubicBezTo>
                <a:cubicBezTo>
                  <a:pt x="14511" y="16874"/>
                  <a:pt x="14511" y="16874"/>
                  <a:pt x="14511" y="16874"/>
                </a:cubicBezTo>
                <a:close/>
                <a:moveTo>
                  <a:pt x="17550" y="4051"/>
                </a:moveTo>
                <a:cubicBezTo>
                  <a:pt x="17922" y="4051"/>
                  <a:pt x="18225" y="3747"/>
                  <a:pt x="18225" y="3375"/>
                </a:cubicBezTo>
                <a:lnTo>
                  <a:pt x="18225" y="677"/>
                </a:lnTo>
                <a:cubicBezTo>
                  <a:pt x="18225" y="304"/>
                  <a:pt x="17922" y="0"/>
                  <a:pt x="17550" y="0"/>
                </a:cubicBezTo>
                <a:cubicBezTo>
                  <a:pt x="17177" y="0"/>
                  <a:pt x="16874" y="304"/>
                  <a:pt x="16874" y="677"/>
                </a:cubicBezTo>
                <a:lnTo>
                  <a:pt x="16874" y="3375"/>
                </a:lnTo>
                <a:cubicBezTo>
                  <a:pt x="16874" y="3747"/>
                  <a:pt x="17177" y="4051"/>
                  <a:pt x="17550" y="4051"/>
                </a:cubicBezTo>
                <a:cubicBezTo>
                  <a:pt x="17550" y="4051"/>
                  <a:pt x="17550" y="4051"/>
                  <a:pt x="17550" y="4051"/>
                </a:cubicBezTo>
                <a:close/>
                <a:moveTo>
                  <a:pt x="14851" y="4051"/>
                </a:moveTo>
                <a:cubicBezTo>
                  <a:pt x="15223" y="4051"/>
                  <a:pt x="15523" y="3747"/>
                  <a:pt x="15523" y="3375"/>
                </a:cubicBezTo>
                <a:lnTo>
                  <a:pt x="15523" y="677"/>
                </a:lnTo>
                <a:cubicBezTo>
                  <a:pt x="15523" y="304"/>
                  <a:pt x="15223" y="0"/>
                  <a:pt x="14851" y="0"/>
                </a:cubicBezTo>
                <a:cubicBezTo>
                  <a:pt x="14475" y="0"/>
                  <a:pt x="14175" y="304"/>
                  <a:pt x="14175" y="677"/>
                </a:cubicBezTo>
                <a:lnTo>
                  <a:pt x="14175" y="3375"/>
                </a:lnTo>
                <a:cubicBezTo>
                  <a:pt x="14175" y="3747"/>
                  <a:pt x="14475" y="4051"/>
                  <a:pt x="14851" y="4051"/>
                </a:cubicBezTo>
                <a:cubicBezTo>
                  <a:pt x="14851" y="4051"/>
                  <a:pt x="14851" y="4051"/>
                  <a:pt x="14851" y="4051"/>
                </a:cubicBezTo>
                <a:close/>
                <a:moveTo>
                  <a:pt x="12148" y="4051"/>
                </a:moveTo>
                <a:cubicBezTo>
                  <a:pt x="12524" y="4051"/>
                  <a:pt x="12823" y="3747"/>
                  <a:pt x="12823" y="3375"/>
                </a:cubicBezTo>
                <a:lnTo>
                  <a:pt x="12823" y="677"/>
                </a:lnTo>
                <a:cubicBezTo>
                  <a:pt x="12823" y="304"/>
                  <a:pt x="12524" y="0"/>
                  <a:pt x="12148" y="0"/>
                </a:cubicBezTo>
                <a:cubicBezTo>
                  <a:pt x="11776" y="0"/>
                  <a:pt x="11476" y="304"/>
                  <a:pt x="11476" y="677"/>
                </a:cubicBezTo>
                <a:lnTo>
                  <a:pt x="11476" y="3375"/>
                </a:lnTo>
                <a:cubicBezTo>
                  <a:pt x="11476" y="3747"/>
                  <a:pt x="11776" y="4051"/>
                  <a:pt x="12148" y="4051"/>
                </a:cubicBezTo>
                <a:cubicBezTo>
                  <a:pt x="12148" y="4051"/>
                  <a:pt x="12148" y="4051"/>
                  <a:pt x="12148" y="4051"/>
                </a:cubicBezTo>
                <a:close/>
                <a:moveTo>
                  <a:pt x="9448" y="4051"/>
                </a:moveTo>
                <a:cubicBezTo>
                  <a:pt x="9821" y="4051"/>
                  <a:pt x="10124" y="3747"/>
                  <a:pt x="10124" y="3375"/>
                </a:cubicBezTo>
                <a:lnTo>
                  <a:pt x="10124" y="677"/>
                </a:lnTo>
                <a:cubicBezTo>
                  <a:pt x="10124" y="304"/>
                  <a:pt x="9821" y="0"/>
                  <a:pt x="9448" y="0"/>
                </a:cubicBezTo>
                <a:cubicBezTo>
                  <a:pt x="9076" y="0"/>
                  <a:pt x="8774" y="304"/>
                  <a:pt x="8774" y="677"/>
                </a:cubicBezTo>
                <a:lnTo>
                  <a:pt x="8774" y="3375"/>
                </a:lnTo>
                <a:cubicBezTo>
                  <a:pt x="8774" y="3747"/>
                  <a:pt x="9076" y="4051"/>
                  <a:pt x="9448" y="4051"/>
                </a:cubicBezTo>
                <a:cubicBezTo>
                  <a:pt x="9448" y="4051"/>
                  <a:pt x="9448" y="4051"/>
                  <a:pt x="9448" y="4051"/>
                </a:cubicBezTo>
                <a:close/>
                <a:moveTo>
                  <a:pt x="6750" y="4051"/>
                </a:moveTo>
                <a:cubicBezTo>
                  <a:pt x="7123" y="4051"/>
                  <a:pt x="7426" y="3747"/>
                  <a:pt x="7426" y="3375"/>
                </a:cubicBezTo>
                <a:lnTo>
                  <a:pt x="7426" y="677"/>
                </a:lnTo>
                <a:cubicBezTo>
                  <a:pt x="7426" y="304"/>
                  <a:pt x="7123" y="0"/>
                  <a:pt x="6750" y="0"/>
                </a:cubicBezTo>
                <a:cubicBezTo>
                  <a:pt x="6377" y="0"/>
                  <a:pt x="6074" y="304"/>
                  <a:pt x="6074" y="677"/>
                </a:cubicBezTo>
                <a:lnTo>
                  <a:pt x="6074" y="3375"/>
                </a:lnTo>
                <a:cubicBezTo>
                  <a:pt x="6074" y="3747"/>
                  <a:pt x="6377" y="4051"/>
                  <a:pt x="6750" y="4051"/>
                </a:cubicBezTo>
                <a:cubicBezTo>
                  <a:pt x="6750" y="4051"/>
                  <a:pt x="6750" y="4051"/>
                  <a:pt x="6750" y="4051"/>
                </a:cubicBezTo>
                <a:close/>
                <a:moveTo>
                  <a:pt x="4051" y="4051"/>
                </a:moveTo>
                <a:cubicBezTo>
                  <a:pt x="4423" y="4051"/>
                  <a:pt x="4726" y="3747"/>
                  <a:pt x="4726" y="3375"/>
                </a:cubicBezTo>
                <a:lnTo>
                  <a:pt x="4726" y="677"/>
                </a:lnTo>
                <a:cubicBezTo>
                  <a:pt x="4726" y="304"/>
                  <a:pt x="4423" y="0"/>
                  <a:pt x="4051" y="0"/>
                </a:cubicBezTo>
                <a:cubicBezTo>
                  <a:pt x="3678" y="0"/>
                  <a:pt x="3375" y="304"/>
                  <a:pt x="3375" y="677"/>
                </a:cubicBezTo>
                <a:lnTo>
                  <a:pt x="3375" y="3375"/>
                </a:lnTo>
                <a:cubicBezTo>
                  <a:pt x="3375" y="3747"/>
                  <a:pt x="3678" y="4051"/>
                  <a:pt x="4051" y="4051"/>
                </a:cubicBezTo>
                <a:cubicBezTo>
                  <a:pt x="4051" y="4051"/>
                  <a:pt x="4051" y="4051"/>
                  <a:pt x="4051" y="4051"/>
                </a:cubicBezTo>
                <a:close/>
                <a:moveTo>
                  <a:pt x="20249" y="19572"/>
                </a:moveTo>
                <a:cubicBezTo>
                  <a:pt x="20249" y="19946"/>
                  <a:pt x="19945" y="20248"/>
                  <a:pt x="19574" y="20248"/>
                </a:cubicBezTo>
                <a:lnTo>
                  <a:pt x="2024" y="20248"/>
                </a:lnTo>
                <a:cubicBezTo>
                  <a:pt x="1651" y="20248"/>
                  <a:pt x="1352" y="19946"/>
                  <a:pt x="1352" y="19572"/>
                </a:cubicBezTo>
                <a:lnTo>
                  <a:pt x="1352" y="8101"/>
                </a:lnTo>
                <a:lnTo>
                  <a:pt x="20249" y="8101"/>
                </a:lnTo>
                <a:cubicBezTo>
                  <a:pt x="20249" y="8101"/>
                  <a:pt x="20249" y="19572"/>
                  <a:pt x="20249" y="19572"/>
                </a:cubicBezTo>
                <a:close/>
                <a:moveTo>
                  <a:pt x="19574" y="1352"/>
                </a:moveTo>
                <a:cubicBezTo>
                  <a:pt x="19201" y="1352"/>
                  <a:pt x="18898" y="1651"/>
                  <a:pt x="18898" y="2023"/>
                </a:cubicBezTo>
                <a:cubicBezTo>
                  <a:pt x="18898" y="2400"/>
                  <a:pt x="19201" y="2700"/>
                  <a:pt x="19574" y="2700"/>
                </a:cubicBezTo>
                <a:cubicBezTo>
                  <a:pt x="19945" y="2700"/>
                  <a:pt x="20249" y="3003"/>
                  <a:pt x="20249" y="3375"/>
                </a:cubicBezTo>
                <a:lnTo>
                  <a:pt x="20249" y="6750"/>
                </a:lnTo>
                <a:lnTo>
                  <a:pt x="1352" y="6750"/>
                </a:lnTo>
                <a:lnTo>
                  <a:pt x="1352" y="3375"/>
                </a:lnTo>
                <a:cubicBezTo>
                  <a:pt x="1352" y="3003"/>
                  <a:pt x="1651" y="2700"/>
                  <a:pt x="2024" y="2700"/>
                </a:cubicBezTo>
                <a:cubicBezTo>
                  <a:pt x="2399" y="2700"/>
                  <a:pt x="2699" y="2400"/>
                  <a:pt x="2699" y="2023"/>
                </a:cubicBezTo>
                <a:cubicBezTo>
                  <a:pt x="2699" y="1651"/>
                  <a:pt x="2399" y="1352"/>
                  <a:pt x="2024" y="1352"/>
                </a:cubicBezTo>
                <a:cubicBezTo>
                  <a:pt x="910" y="1352"/>
                  <a:pt x="0" y="2258"/>
                  <a:pt x="0" y="3375"/>
                </a:cubicBezTo>
                <a:lnTo>
                  <a:pt x="0" y="19572"/>
                </a:lnTo>
                <a:cubicBezTo>
                  <a:pt x="0" y="20690"/>
                  <a:pt x="910" y="21600"/>
                  <a:pt x="2024" y="21600"/>
                </a:cubicBezTo>
                <a:lnTo>
                  <a:pt x="19574" y="21600"/>
                </a:lnTo>
                <a:cubicBezTo>
                  <a:pt x="20690" y="21600"/>
                  <a:pt x="21600" y="20690"/>
                  <a:pt x="21600" y="19572"/>
                </a:cubicBezTo>
                <a:lnTo>
                  <a:pt x="21600" y="3375"/>
                </a:lnTo>
                <a:cubicBezTo>
                  <a:pt x="21600" y="2258"/>
                  <a:pt x="20690" y="1352"/>
                  <a:pt x="19574" y="1352"/>
                </a:cubicBezTo>
                <a:cubicBezTo>
                  <a:pt x="19574" y="1352"/>
                  <a:pt x="19574" y="1352"/>
                  <a:pt x="19574" y="1352"/>
                </a:cubicBezTo>
                <a:close/>
              </a:path>
            </a:pathLst>
          </a:custGeom>
          <a:solidFill>
            <a:schemeClr val="bg1"/>
          </a:solidFill>
          <a:ln w="12700">
            <a:miter lim="400000"/>
          </a:ln>
        </p:spPr>
        <p:txBody>
          <a:bodyPr lIns="19051" tIns="19051" rIns="19051" bIns="1905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2" name="Rectangle 1">
            <a:extLst>
              <a:ext uri="{FF2B5EF4-FFF2-40B4-BE49-F238E27FC236}">
                <a16:creationId xmlns:a16="http://schemas.microsoft.com/office/drawing/2014/main" id="{62B354B9-DAA0-57FE-4E73-D0553461520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C1D880DA-023F-0B6F-DC00-EF97B6A3EDD9}"/>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sp>
        <p:nvSpPr>
          <p:cNvPr id="4" name="矩形 3"/>
          <p:cNvSpPr/>
          <p:nvPr/>
        </p:nvSpPr>
        <p:spPr>
          <a:xfrm>
            <a:off x="0" y="0"/>
            <a:ext cx="2207491" cy="6858000"/>
          </a:xfrm>
          <a:prstGeom prst="rect">
            <a:avLst/>
          </a:prstGeom>
          <a:solidFill>
            <a:srgbClr val="28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0"/>
            <a:ext cx="5144655" cy="6867237"/>
          </a:xfrm>
          <a:custGeom>
            <a:avLst/>
            <a:gdLst>
              <a:gd name="connsiteX0" fmla="*/ 0 w 3158836"/>
              <a:gd name="connsiteY0" fmla="*/ 0 h 6858000"/>
              <a:gd name="connsiteX1" fmla="*/ 3158836 w 3158836"/>
              <a:gd name="connsiteY1" fmla="*/ 0 h 6858000"/>
              <a:gd name="connsiteX2" fmla="*/ 3158836 w 3158836"/>
              <a:gd name="connsiteY2" fmla="*/ 6858000 h 6858000"/>
              <a:gd name="connsiteX3" fmla="*/ 0 w 3158836"/>
              <a:gd name="connsiteY3" fmla="*/ 6858000 h 6858000"/>
              <a:gd name="connsiteX4" fmla="*/ 0 w 3158836"/>
              <a:gd name="connsiteY4" fmla="*/ 0 h 6858000"/>
              <a:gd name="connsiteX0-1" fmla="*/ 0 w 3158836"/>
              <a:gd name="connsiteY0-2" fmla="*/ 0 h 6867237"/>
              <a:gd name="connsiteX1-3" fmla="*/ 3158836 w 3158836"/>
              <a:gd name="connsiteY1-4" fmla="*/ 0 h 6867237"/>
              <a:gd name="connsiteX2-5" fmla="*/ 831273 w 3158836"/>
              <a:gd name="connsiteY2-6" fmla="*/ 6867237 h 6867237"/>
              <a:gd name="connsiteX3-7" fmla="*/ 0 w 3158836"/>
              <a:gd name="connsiteY3-8" fmla="*/ 6858000 h 6867237"/>
              <a:gd name="connsiteX4-9" fmla="*/ 0 w 3158836"/>
              <a:gd name="connsiteY4-10" fmla="*/ 0 h 6867237"/>
              <a:gd name="connsiteX0-11" fmla="*/ 1985819 w 5144655"/>
              <a:gd name="connsiteY0-12" fmla="*/ 0 h 6867237"/>
              <a:gd name="connsiteX1-13" fmla="*/ 5144655 w 5144655"/>
              <a:gd name="connsiteY1-14" fmla="*/ 0 h 6867237"/>
              <a:gd name="connsiteX2-15" fmla="*/ 2817092 w 5144655"/>
              <a:gd name="connsiteY2-16" fmla="*/ 6867237 h 6867237"/>
              <a:gd name="connsiteX3-17" fmla="*/ 0 w 5144655"/>
              <a:gd name="connsiteY3-18" fmla="*/ 6858000 h 6867237"/>
              <a:gd name="connsiteX4-19" fmla="*/ 1985819 w 5144655"/>
              <a:gd name="connsiteY4-20" fmla="*/ 0 h 686723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144655" h="6867237">
                <a:moveTo>
                  <a:pt x="1985819" y="0"/>
                </a:moveTo>
                <a:lnTo>
                  <a:pt x="5144655" y="0"/>
                </a:lnTo>
                <a:lnTo>
                  <a:pt x="2817092" y="6867237"/>
                </a:lnTo>
                <a:lnTo>
                  <a:pt x="0" y="6858000"/>
                </a:lnTo>
                <a:lnTo>
                  <a:pt x="1985819" y="0"/>
                </a:lnTo>
                <a:close/>
              </a:path>
            </a:pathLst>
          </a:custGeom>
          <a:solidFill>
            <a:srgbClr val="57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rot="16200000">
            <a:off x="2637166" y="262354"/>
            <a:ext cx="1107996" cy="3426934"/>
          </a:xfrm>
          <a:prstGeom prst="rect">
            <a:avLst/>
          </a:prstGeom>
          <a:noFill/>
        </p:spPr>
        <p:txBody>
          <a:bodyPr vert="eaVert" wrap="square" rtlCol="0">
            <a:spAutoFit/>
          </a:bodyPr>
          <a:lstStyle/>
          <a:p>
            <a:r>
              <a:rPr lang="en-US" altLang="zh-CN" sz="6000" dirty="0">
                <a:solidFill>
                  <a:schemeClr val="bg1"/>
                </a:solidFill>
                <a:latin typeface="+mj-lt"/>
                <a:ea typeface="汉仪君黑-45简" panose="020B0604020202020204" pitchFamily="34" charset="-122"/>
              </a:rPr>
              <a:t>Contents</a:t>
            </a:r>
            <a:endParaRPr lang="zh-CN" altLang="en-US" sz="6000" dirty="0">
              <a:solidFill>
                <a:schemeClr val="bg1"/>
              </a:solidFill>
              <a:latin typeface="+mj-lt"/>
              <a:ea typeface="汉仪君黑-45简" panose="020B0604020202020204" pitchFamily="34" charset="-122"/>
            </a:endParaRPr>
          </a:p>
        </p:txBody>
      </p:sp>
      <p:cxnSp>
        <p:nvCxnSpPr>
          <p:cNvPr id="10" name="直接连接符 9"/>
          <p:cNvCxnSpPr/>
          <p:nvPr/>
        </p:nvCxnSpPr>
        <p:spPr>
          <a:xfrm>
            <a:off x="6262255" y="1421823"/>
            <a:ext cx="0" cy="464358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6128328" y="1918278"/>
            <a:ext cx="286327" cy="286327"/>
          </a:xfrm>
          <a:prstGeom prst="ellipse">
            <a:avLst/>
          </a:prstGeom>
          <a:solidFill>
            <a:srgbClr val="28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6122731" y="3056660"/>
            <a:ext cx="286327" cy="286327"/>
          </a:xfrm>
          <a:prstGeom prst="ellipse">
            <a:avLst/>
          </a:prstGeom>
          <a:solidFill>
            <a:srgbClr val="28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6128328" y="4195042"/>
            <a:ext cx="286327" cy="286327"/>
          </a:xfrm>
          <a:prstGeom prst="ellipse">
            <a:avLst/>
          </a:prstGeom>
          <a:solidFill>
            <a:srgbClr val="28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6122731" y="5333424"/>
            <a:ext cx="286327" cy="286327"/>
          </a:xfrm>
          <a:prstGeom prst="ellipse">
            <a:avLst/>
          </a:prstGeom>
          <a:solidFill>
            <a:srgbClr val="28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6770255" y="1799831"/>
            <a:ext cx="2114681" cy="523220"/>
          </a:xfrm>
          <a:prstGeom prst="rect">
            <a:avLst/>
          </a:prstGeom>
          <a:noFill/>
        </p:spPr>
        <p:txBody>
          <a:bodyPr wrap="none" rtlCol="0">
            <a:spAutoFit/>
          </a:bodyPr>
          <a:lstStyle/>
          <a:p>
            <a:r>
              <a:rPr lang="en-US" altLang="zh-CN" sz="2800" dirty="0">
                <a:latin typeface="汉仪君黑-45简" panose="020B0604020202020204" pitchFamily="34" charset="-122"/>
                <a:ea typeface="汉仪君黑-45简" panose="020B0604020202020204" pitchFamily="34" charset="-122"/>
              </a:rPr>
              <a:t>Introduction</a:t>
            </a:r>
            <a:endParaRPr lang="zh-CN" altLang="en-US" sz="2800" dirty="0">
              <a:latin typeface="汉仪君黑-45简" panose="020B0604020202020204" pitchFamily="34" charset="-122"/>
              <a:ea typeface="汉仪君黑-45简" panose="020B0604020202020204" pitchFamily="34" charset="-122"/>
            </a:endParaRPr>
          </a:p>
        </p:txBody>
      </p:sp>
      <p:sp>
        <p:nvSpPr>
          <p:cNvPr id="67" name="文本框 66"/>
          <p:cNvSpPr txBox="1"/>
          <p:nvPr/>
        </p:nvSpPr>
        <p:spPr>
          <a:xfrm>
            <a:off x="6770255" y="2966394"/>
            <a:ext cx="1842135" cy="521970"/>
          </a:xfrm>
          <a:prstGeom prst="rect">
            <a:avLst/>
          </a:prstGeom>
          <a:noFill/>
        </p:spPr>
        <p:txBody>
          <a:bodyPr wrap="none" rtlCol="0">
            <a:spAutoFit/>
          </a:bodyPr>
          <a:lstStyle/>
          <a:p>
            <a:r>
              <a:rPr lang="en-US" altLang="zh-CN" sz="2800" dirty="0">
                <a:latin typeface="汉仪君黑-45简" panose="020B0604020202020204" pitchFamily="34" charset="-122"/>
                <a:ea typeface="汉仪君黑-45简" panose="020B0604020202020204" pitchFamily="34" charset="-122"/>
              </a:rPr>
              <a:t>Motivation</a:t>
            </a:r>
          </a:p>
        </p:txBody>
      </p:sp>
      <p:sp>
        <p:nvSpPr>
          <p:cNvPr id="68" name="文本框 67"/>
          <p:cNvSpPr txBox="1"/>
          <p:nvPr/>
        </p:nvSpPr>
        <p:spPr>
          <a:xfrm>
            <a:off x="6770255" y="4076595"/>
            <a:ext cx="4107215" cy="523220"/>
          </a:xfrm>
          <a:prstGeom prst="rect">
            <a:avLst/>
          </a:prstGeom>
          <a:noFill/>
        </p:spPr>
        <p:txBody>
          <a:bodyPr wrap="none" rtlCol="0">
            <a:spAutoFit/>
          </a:bodyPr>
          <a:lstStyle/>
          <a:p>
            <a:r>
              <a:rPr lang="en-US" altLang="zh-CN" sz="2800" dirty="0">
                <a:latin typeface="汉仪君黑-45简" panose="020B0604020202020204" pitchFamily="34" charset="-122"/>
                <a:ea typeface="汉仪君黑-45简" panose="020B0604020202020204" pitchFamily="34" charset="-122"/>
              </a:rPr>
              <a:t>Data Study and Analysis</a:t>
            </a:r>
          </a:p>
        </p:txBody>
      </p:sp>
      <p:sp>
        <p:nvSpPr>
          <p:cNvPr id="69" name="文本框 68"/>
          <p:cNvSpPr txBox="1"/>
          <p:nvPr/>
        </p:nvSpPr>
        <p:spPr>
          <a:xfrm>
            <a:off x="6770255" y="5214977"/>
            <a:ext cx="4743606" cy="523220"/>
          </a:xfrm>
          <a:prstGeom prst="rect">
            <a:avLst/>
          </a:prstGeom>
          <a:noFill/>
        </p:spPr>
        <p:txBody>
          <a:bodyPr wrap="none" rtlCol="0">
            <a:spAutoFit/>
          </a:bodyPr>
          <a:lstStyle/>
          <a:p>
            <a:r>
              <a:rPr lang="en-US" sz="2800" dirty="0">
                <a:latin typeface="汉仪君黑-45简" panose="020B0604020202020204" pitchFamily="34" charset="-122"/>
                <a:ea typeface="汉仪君黑-45简" panose="020B0604020202020204" pitchFamily="34" charset="-122"/>
              </a:rPr>
              <a:t>Conclusions and Challenges</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down)">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wipe(down)">
                                      <p:cBhvr>
                                        <p:cTn id="12" dur="500"/>
                                        <p:tgtEl>
                                          <p:spTgt spid="6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8"/>
                                        </p:tgtEl>
                                        <p:attrNameLst>
                                          <p:attrName>style.visibility</p:attrName>
                                        </p:attrNameLst>
                                      </p:cBhvr>
                                      <p:to>
                                        <p:strVal val="visible"/>
                                      </p:to>
                                    </p:set>
                                    <p:animEffect transition="in" filter="wipe(down)">
                                      <p:cBhvr>
                                        <p:cTn id="17" dur="500"/>
                                        <p:tgtEl>
                                          <p:spTgt spid="6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wipe(down)">
                                      <p:cBhvr>
                                        <p:cTn id="22"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P spid="68" grpId="0"/>
      <p:bldP spid="6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g2543a59dddc_0_92"/>
          <p:cNvSpPr/>
          <p:nvPr/>
        </p:nvSpPr>
        <p:spPr>
          <a:xfrm>
            <a:off x="0" y="0"/>
            <a:ext cx="2207400" cy="6858000"/>
          </a:xfrm>
          <a:prstGeom prst="rect">
            <a:avLst/>
          </a:prstGeom>
          <a:solidFill>
            <a:srgbClr val="284E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 name="Google Shape;150;g2543a59dddc_0_92"/>
          <p:cNvSpPr/>
          <p:nvPr/>
        </p:nvSpPr>
        <p:spPr>
          <a:xfrm>
            <a:off x="-2" y="0"/>
            <a:ext cx="5144655" cy="6867237"/>
          </a:xfrm>
          <a:custGeom>
            <a:avLst/>
            <a:gdLst/>
            <a:ahLst/>
            <a:cxnLst/>
            <a:rect l="l" t="t" r="r" b="b"/>
            <a:pathLst>
              <a:path w="5144655" h="6867237" extrusionOk="0">
                <a:moveTo>
                  <a:pt x="1985819" y="0"/>
                </a:moveTo>
                <a:lnTo>
                  <a:pt x="5144655" y="0"/>
                </a:lnTo>
                <a:lnTo>
                  <a:pt x="2817092" y="6867237"/>
                </a:lnTo>
                <a:lnTo>
                  <a:pt x="0" y="6858000"/>
                </a:lnTo>
                <a:lnTo>
                  <a:pt x="1985819" y="0"/>
                </a:lnTo>
                <a:close/>
              </a:path>
            </a:pathLst>
          </a:custGeom>
          <a:solidFill>
            <a:srgbClr val="578FB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1" name="Google Shape;151;g2543a59dddc_0_92"/>
          <p:cNvSpPr txBox="1"/>
          <p:nvPr/>
        </p:nvSpPr>
        <p:spPr>
          <a:xfrm>
            <a:off x="1056138" y="1344739"/>
            <a:ext cx="3704761" cy="10156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000" dirty="0">
                <a:solidFill>
                  <a:schemeClr val="lt1"/>
                </a:solidFill>
                <a:latin typeface="+mj-lt"/>
              </a:rPr>
              <a:t>Motivation</a:t>
            </a:r>
            <a:endParaRPr sz="6000" dirty="0">
              <a:solidFill>
                <a:schemeClr val="lt1"/>
              </a:solidFill>
              <a:latin typeface="+mj-lt"/>
              <a:ea typeface="Arial"/>
              <a:cs typeface="Arial"/>
              <a:sym typeface="Arial"/>
            </a:endParaRPr>
          </a:p>
        </p:txBody>
      </p:sp>
      <p:cxnSp>
        <p:nvCxnSpPr>
          <p:cNvPr id="152" name="Google Shape;152;g2543a59dddc_0_92"/>
          <p:cNvCxnSpPr/>
          <p:nvPr/>
        </p:nvCxnSpPr>
        <p:spPr>
          <a:xfrm>
            <a:off x="5532168" y="1023122"/>
            <a:ext cx="0" cy="4643700"/>
          </a:xfrm>
          <a:prstGeom prst="straightConnector1">
            <a:avLst/>
          </a:prstGeom>
          <a:noFill/>
          <a:ln w="9525" cap="flat" cmpd="sng">
            <a:solidFill>
              <a:srgbClr val="AEABAB"/>
            </a:solidFill>
            <a:prstDash val="solid"/>
            <a:miter lim="800000"/>
            <a:headEnd type="none" w="sm" len="sm"/>
            <a:tailEnd type="none" w="sm" len="sm"/>
          </a:ln>
        </p:spPr>
      </p:cxnSp>
      <p:sp>
        <p:nvSpPr>
          <p:cNvPr id="153" name="Google Shape;153;g2543a59dddc_0_92"/>
          <p:cNvSpPr txBox="1"/>
          <p:nvPr/>
        </p:nvSpPr>
        <p:spPr>
          <a:xfrm>
            <a:off x="5655150" y="1075825"/>
            <a:ext cx="46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54" name="Google Shape;154;g2543a59dddc_0_92"/>
          <p:cNvSpPr txBox="1"/>
          <p:nvPr/>
        </p:nvSpPr>
        <p:spPr>
          <a:xfrm>
            <a:off x="5290401" y="1202850"/>
            <a:ext cx="4374600" cy="4700487"/>
          </a:xfrm>
          <a:prstGeom prst="rect">
            <a:avLst/>
          </a:prstGeom>
          <a:noFill/>
          <a:ln>
            <a:noFill/>
          </a:ln>
        </p:spPr>
        <p:txBody>
          <a:bodyPr spcFirstLastPara="1" wrap="square" lIns="91425" tIns="91425" rIns="91425" bIns="91425" anchor="t" anchorCtr="0">
            <a:spAutoFit/>
          </a:bodyPr>
          <a:lstStyle/>
          <a:p>
            <a:pPr marL="457200" lvl="0" indent="-412750" algn="l" rtl="0">
              <a:lnSpc>
                <a:spcPct val="115000"/>
              </a:lnSpc>
              <a:spcBef>
                <a:spcPts val="1500"/>
              </a:spcBef>
              <a:spcAft>
                <a:spcPts val="0"/>
              </a:spcAft>
              <a:buClr>
                <a:srgbClr val="374151"/>
              </a:buClr>
              <a:buSzPts val="2900"/>
              <a:buFont typeface="Roboto"/>
              <a:buChar char="●"/>
            </a:pPr>
            <a:r>
              <a:rPr lang="en-US" sz="2900" dirty="0">
                <a:solidFill>
                  <a:srgbClr val="374151"/>
                </a:solidFill>
                <a:highlight>
                  <a:srgbClr val="F7F7F8"/>
                </a:highlight>
                <a:latin typeface="+mj-lt"/>
                <a:ea typeface="Roboto" panose="02000000000000000000" pitchFamily="2" charset="0"/>
                <a:cs typeface="Roboto" panose="02000000000000000000" pitchFamily="2" charset="0"/>
                <a:sym typeface="Roboto"/>
              </a:rPr>
              <a:t>Introducing  Zolo.ca</a:t>
            </a:r>
            <a:endParaRPr sz="2900" dirty="0">
              <a:solidFill>
                <a:srgbClr val="374151"/>
              </a:solidFill>
              <a:highlight>
                <a:srgbClr val="F7F7F8"/>
              </a:highlight>
              <a:latin typeface="+mj-lt"/>
              <a:ea typeface="Roboto" panose="02000000000000000000" pitchFamily="2" charset="0"/>
              <a:cs typeface="Roboto" panose="02000000000000000000" pitchFamily="2" charset="0"/>
              <a:sym typeface="Roboto"/>
            </a:endParaRPr>
          </a:p>
          <a:p>
            <a:pPr marL="457200" lvl="0" indent="-412750" algn="l" rtl="0">
              <a:lnSpc>
                <a:spcPct val="115000"/>
              </a:lnSpc>
              <a:spcBef>
                <a:spcPts val="0"/>
              </a:spcBef>
              <a:spcAft>
                <a:spcPts val="0"/>
              </a:spcAft>
              <a:buClr>
                <a:srgbClr val="374151"/>
              </a:buClr>
              <a:buSzPts val="2900"/>
              <a:buFont typeface="Roboto"/>
              <a:buChar char="●"/>
            </a:pPr>
            <a:r>
              <a:rPr lang="en-US" sz="2900" dirty="0">
                <a:solidFill>
                  <a:srgbClr val="374151"/>
                </a:solidFill>
                <a:highlight>
                  <a:srgbClr val="F7F7F8"/>
                </a:highlight>
                <a:latin typeface="+mj-lt"/>
                <a:ea typeface="Roboto" panose="02000000000000000000" pitchFamily="2" charset="0"/>
                <a:cs typeface="Roboto" panose="02000000000000000000" pitchFamily="2" charset="0"/>
                <a:sym typeface="Roboto"/>
              </a:rPr>
              <a:t>Motivation behind choosing Zolo.ca for web scraping:</a:t>
            </a:r>
            <a:endParaRPr sz="2900" dirty="0">
              <a:solidFill>
                <a:srgbClr val="374151"/>
              </a:solidFill>
              <a:highlight>
                <a:srgbClr val="F7F7F8"/>
              </a:highlight>
              <a:latin typeface="+mj-lt"/>
              <a:ea typeface="Roboto" panose="02000000000000000000" pitchFamily="2" charset="0"/>
              <a:cs typeface="Roboto" panose="02000000000000000000" pitchFamily="2" charset="0"/>
              <a:sym typeface="Roboto"/>
            </a:endParaRPr>
          </a:p>
          <a:p>
            <a:pPr marL="914400" lvl="1" indent="-412750" algn="l" rtl="0">
              <a:lnSpc>
                <a:spcPct val="115000"/>
              </a:lnSpc>
              <a:spcBef>
                <a:spcPts val="0"/>
              </a:spcBef>
              <a:spcAft>
                <a:spcPts val="0"/>
              </a:spcAft>
              <a:buClr>
                <a:srgbClr val="374151"/>
              </a:buClr>
              <a:buSzPts val="2900"/>
              <a:buFont typeface="Roboto"/>
              <a:buChar char="○"/>
            </a:pPr>
            <a:r>
              <a:rPr lang="en-US" sz="2900" dirty="0">
                <a:solidFill>
                  <a:srgbClr val="374151"/>
                </a:solidFill>
                <a:highlight>
                  <a:srgbClr val="F7F7F8"/>
                </a:highlight>
                <a:latin typeface="+mj-lt"/>
                <a:ea typeface="Roboto" panose="02000000000000000000" pitchFamily="2" charset="0"/>
                <a:cs typeface="Roboto" panose="02000000000000000000" pitchFamily="2" charset="0"/>
                <a:sym typeface="Roboto"/>
              </a:rPr>
              <a:t>Data Availability</a:t>
            </a:r>
            <a:endParaRPr sz="2900" dirty="0">
              <a:solidFill>
                <a:srgbClr val="374151"/>
              </a:solidFill>
              <a:highlight>
                <a:srgbClr val="F7F7F8"/>
              </a:highlight>
              <a:latin typeface="+mj-lt"/>
              <a:ea typeface="Roboto" panose="02000000000000000000" pitchFamily="2" charset="0"/>
              <a:cs typeface="Roboto" panose="02000000000000000000" pitchFamily="2" charset="0"/>
              <a:sym typeface="Roboto"/>
            </a:endParaRPr>
          </a:p>
          <a:p>
            <a:pPr marL="914400" lvl="1" indent="-412750" algn="l" rtl="0">
              <a:lnSpc>
                <a:spcPct val="115000"/>
              </a:lnSpc>
              <a:spcBef>
                <a:spcPts val="0"/>
              </a:spcBef>
              <a:spcAft>
                <a:spcPts val="0"/>
              </a:spcAft>
              <a:buClr>
                <a:srgbClr val="374151"/>
              </a:buClr>
              <a:buSzPts val="2900"/>
              <a:buFont typeface="Roboto"/>
              <a:buChar char="○"/>
            </a:pPr>
            <a:r>
              <a:rPr lang="en-US" sz="2900" dirty="0">
                <a:solidFill>
                  <a:srgbClr val="374151"/>
                </a:solidFill>
                <a:highlight>
                  <a:srgbClr val="F7F7F8"/>
                </a:highlight>
                <a:latin typeface="+mj-lt"/>
                <a:ea typeface="Roboto" panose="02000000000000000000" pitchFamily="2" charset="0"/>
                <a:cs typeface="Roboto" panose="02000000000000000000" pitchFamily="2" charset="0"/>
                <a:sym typeface="Roboto"/>
              </a:rPr>
              <a:t>Structured Website</a:t>
            </a:r>
            <a:endParaRPr sz="2900" dirty="0">
              <a:solidFill>
                <a:srgbClr val="374151"/>
              </a:solidFill>
              <a:highlight>
                <a:srgbClr val="F7F7F8"/>
              </a:highlight>
              <a:latin typeface="+mj-lt"/>
              <a:ea typeface="Roboto" panose="02000000000000000000" pitchFamily="2" charset="0"/>
              <a:cs typeface="Roboto" panose="02000000000000000000" pitchFamily="2" charset="0"/>
              <a:sym typeface="Roboto"/>
            </a:endParaRPr>
          </a:p>
          <a:p>
            <a:pPr marL="914400" lvl="1" indent="-412750" algn="l" rtl="0">
              <a:lnSpc>
                <a:spcPct val="115000"/>
              </a:lnSpc>
              <a:spcBef>
                <a:spcPts val="0"/>
              </a:spcBef>
              <a:spcAft>
                <a:spcPts val="0"/>
              </a:spcAft>
              <a:buClr>
                <a:srgbClr val="374151"/>
              </a:buClr>
              <a:buSzPts val="2900"/>
              <a:buFont typeface="Roboto"/>
              <a:buChar char="○"/>
            </a:pPr>
            <a:r>
              <a:rPr lang="en-US" sz="2900" dirty="0">
                <a:solidFill>
                  <a:srgbClr val="374151"/>
                </a:solidFill>
                <a:highlight>
                  <a:srgbClr val="F7F7F8"/>
                </a:highlight>
                <a:latin typeface="+mj-lt"/>
                <a:ea typeface="Roboto" panose="02000000000000000000" pitchFamily="2" charset="0"/>
                <a:cs typeface="Roboto" panose="02000000000000000000" pitchFamily="2" charset="0"/>
                <a:sym typeface="Roboto"/>
              </a:rPr>
              <a:t>Updated Listings</a:t>
            </a:r>
            <a:endParaRPr sz="2900" dirty="0">
              <a:solidFill>
                <a:srgbClr val="374151"/>
              </a:solidFill>
              <a:highlight>
                <a:srgbClr val="F7F7F8"/>
              </a:highlight>
              <a:latin typeface="+mj-lt"/>
              <a:ea typeface="Roboto" panose="02000000000000000000" pitchFamily="2" charset="0"/>
              <a:cs typeface="Roboto" panose="02000000000000000000" pitchFamily="2" charset="0"/>
              <a:sym typeface="Roboto"/>
            </a:endParaRPr>
          </a:p>
          <a:p>
            <a:pPr marL="457200" lvl="0" indent="0" algn="l" rtl="0">
              <a:spcBef>
                <a:spcPts val="1500"/>
              </a:spcBef>
              <a:spcAft>
                <a:spcPts val="0"/>
              </a:spcAft>
              <a:buNone/>
            </a:pPr>
            <a:endParaRPr sz="3500" dirty="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3"/>
          <p:cNvPicPr preferRelativeResize="0"/>
          <p:nvPr/>
        </p:nvPicPr>
        <p:blipFill rotWithShape="1">
          <a:blip r:embed="rId3">
            <a:alphaModFix/>
          </a:blip>
          <a:srcRect t="41658" r="2925" b="25484"/>
          <a:stretch/>
        </p:blipFill>
        <p:spPr>
          <a:xfrm>
            <a:off x="6605306" y="1681014"/>
            <a:ext cx="4792367" cy="2068947"/>
          </a:xfrm>
          <a:custGeom>
            <a:avLst/>
            <a:gdLst/>
            <a:ahLst/>
            <a:cxnLst/>
            <a:rect l="l" t="t" r="r" b="b"/>
            <a:pathLst>
              <a:path w="4792367" h="2068947" extrusionOk="0">
                <a:moveTo>
                  <a:pt x="282763" y="0"/>
                </a:moveTo>
                <a:lnTo>
                  <a:pt x="4792367" y="0"/>
                </a:lnTo>
                <a:lnTo>
                  <a:pt x="4792367" y="1786184"/>
                </a:lnTo>
                <a:cubicBezTo>
                  <a:pt x="4792367" y="1942350"/>
                  <a:pt x="4665770" y="2068947"/>
                  <a:pt x="4509604" y="2068947"/>
                </a:cubicBezTo>
                <a:lnTo>
                  <a:pt x="0" y="2068947"/>
                </a:lnTo>
                <a:lnTo>
                  <a:pt x="0" y="282763"/>
                </a:lnTo>
                <a:cubicBezTo>
                  <a:pt x="0" y="126597"/>
                  <a:pt x="126597" y="0"/>
                  <a:pt x="282763" y="0"/>
                </a:cubicBezTo>
                <a:close/>
              </a:path>
            </a:pathLst>
          </a:custGeom>
          <a:noFill/>
          <a:ln>
            <a:noFill/>
          </a:ln>
        </p:spPr>
      </p:pic>
      <p:pic>
        <p:nvPicPr>
          <p:cNvPr id="160" name="Google Shape;160;p3"/>
          <p:cNvPicPr preferRelativeResize="0"/>
          <p:nvPr/>
        </p:nvPicPr>
        <p:blipFill rotWithShape="1">
          <a:blip r:embed="rId4">
            <a:alphaModFix/>
          </a:blip>
          <a:srcRect l="12179" t="33472" r="5364" b="30930"/>
          <a:stretch/>
        </p:blipFill>
        <p:spPr>
          <a:xfrm>
            <a:off x="851051" y="1754905"/>
            <a:ext cx="4792367" cy="2068947"/>
          </a:xfrm>
          <a:custGeom>
            <a:avLst/>
            <a:gdLst/>
            <a:ahLst/>
            <a:cxnLst/>
            <a:rect l="l" t="t" r="r" b="b"/>
            <a:pathLst>
              <a:path w="4792367" h="2068947" extrusionOk="0">
                <a:moveTo>
                  <a:pt x="282763" y="0"/>
                </a:moveTo>
                <a:lnTo>
                  <a:pt x="4792367" y="0"/>
                </a:lnTo>
                <a:lnTo>
                  <a:pt x="4792367" y="1786184"/>
                </a:lnTo>
                <a:cubicBezTo>
                  <a:pt x="4792367" y="1942350"/>
                  <a:pt x="4665770" y="2068947"/>
                  <a:pt x="4509604" y="2068947"/>
                </a:cubicBezTo>
                <a:lnTo>
                  <a:pt x="0" y="2068947"/>
                </a:lnTo>
                <a:lnTo>
                  <a:pt x="0" y="282763"/>
                </a:lnTo>
                <a:cubicBezTo>
                  <a:pt x="0" y="126597"/>
                  <a:pt x="126597" y="0"/>
                  <a:pt x="282763" y="0"/>
                </a:cubicBezTo>
                <a:close/>
              </a:path>
            </a:pathLst>
          </a:custGeom>
          <a:noFill/>
          <a:ln>
            <a:noFill/>
          </a:ln>
        </p:spPr>
      </p:pic>
      <p:sp>
        <p:nvSpPr>
          <p:cNvPr id="161" name="Google Shape;161;p3"/>
          <p:cNvSpPr/>
          <p:nvPr/>
        </p:nvSpPr>
        <p:spPr>
          <a:xfrm>
            <a:off x="0" y="0"/>
            <a:ext cx="286327" cy="829859"/>
          </a:xfrm>
          <a:prstGeom prst="rect">
            <a:avLst/>
          </a:prstGeom>
          <a:solidFill>
            <a:srgbClr val="284E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2" name="Google Shape;162;p3"/>
          <p:cNvSpPr txBox="1"/>
          <p:nvPr/>
        </p:nvSpPr>
        <p:spPr>
          <a:xfrm>
            <a:off x="637281" y="368200"/>
            <a:ext cx="53409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rPr>
              <a:t>Website</a:t>
            </a:r>
            <a:endParaRPr sz="3600">
              <a:solidFill>
                <a:schemeClr val="dk1"/>
              </a:solidFill>
              <a:latin typeface="Arial"/>
              <a:ea typeface="Arial"/>
              <a:cs typeface="Arial"/>
              <a:sym typeface="Arial"/>
            </a:endParaRPr>
          </a:p>
        </p:txBody>
      </p:sp>
      <p:sp>
        <p:nvSpPr>
          <p:cNvPr id="163" name="Google Shape;163;p3"/>
          <p:cNvSpPr/>
          <p:nvPr/>
        </p:nvSpPr>
        <p:spPr>
          <a:xfrm>
            <a:off x="0" y="0"/>
            <a:ext cx="637310" cy="829859"/>
          </a:xfrm>
          <a:prstGeom prst="parallelogram">
            <a:avLst>
              <a:gd name="adj" fmla="val 45290"/>
            </a:avLst>
          </a:prstGeom>
          <a:solidFill>
            <a:srgbClr val="578FB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4" name="Google Shape;164;p3"/>
          <p:cNvSpPr/>
          <p:nvPr/>
        </p:nvSpPr>
        <p:spPr>
          <a:xfrm>
            <a:off x="851051" y="4017818"/>
            <a:ext cx="4792367" cy="415637"/>
          </a:xfrm>
          <a:prstGeom prst="rect">
            <a:avLst/>
          </a:prstGeom>
          <a:solidFill>
            <a:srgbClr val="578FB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5" name="Google Shape;165;p3"/>
          <p:cNvSpPr/>
          <p:nvPr/>
        </p:nvSpPr>
        <p:spPr>
          <a:xfrm>
            <a:off x="6605306" y="3990107"/>
            <a:ext cx="4792367" cy="415637"/>
          </a:xfrm>
          <a:prstGeom prst="rect">
            <a:avLst/>
          </a:prstGeom>
          <a:solidFill>
            <a:srgbClr val="578FB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6" name="Google Shape;166;p3"/>
          <p:cNvSpPr txBox="1"/>
          <p:nvPr/>
        </p:nvSpPr>
        <p:spPr>
          <a:xfrm>
            <a:off x="2121050" y="4059501"/>
            <a:ext cx="198323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Add the text here</a:t>
            </a:r>
            <a:endParaRPr sz="1800">
              <a:solidFill>
                <a:schemeClr val="lt1"/>
              </a:solidFill>
              <a:latin typeface="Arial"/>
              <a:ea typeface="Arial"/>
              <a:cs typeface="Arial"/>
              <a:sym typeface="Arial"/>
            </a:endParaRPr>
          </a:p>
        </p:txBody>
      </p:sp>
      <p:sp>
        <p:nvSpPr>
          <p:cNvPr id="167" name="Google Shape;167;p3"/>
          <p:cNvSpPr txBox="1"/>
          <p:nvPr/>
        </p:nvSpPr>
        <p:spPr>
          <a:xfrm>
            <a:off x="8014170" y="4017818"/>
            <a:ext cx="197463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Add the text here</a:t>
            </a:r>
            <a:endParaRPr sz="1800">
              <a:solidFill>
                <a:schemeClr val="lt1"/>
              </a:solidFill>
              <a:latin typeface="Arial"/>
              <a:ea typeface="Arial"/>
              <a:cs typeface="Arial"/>
              <a:sym typeface="Arial"/>
            </a:endParaRPr>
          </a:p>
        </p:txBody>
      </p:sp>
      <p:sp>
        <p:nvSpPr>
          <p:cNvPr id="168" name="Google Shape;168;p3"/>
          <p:cNvSpPr/>
          <p:nvPr/>
        </p:nvSpPr>
        <p:spPr>
          <a:xfrm>
            <a:off x="629377" y="4748898"/>
            <a:ext cx="5235713" cy="116955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rgbClr val="7F7F7F"/>
                </a:solidFill>
                <a:latin typeface="Calibri"/>
                <a:ea typeface="Calibri"/>
                <a:cs typeface="Calibri"/>
                <a:sym typeface="Calibri"/>
              </a:rPr>
              <a:t>Lorem ipsum dolor sit amet, consectetuer adipiscing elit. Aenean commodo ligula eget dolor. Lorem ipsum dolor sit amet, consectetuer adipiscing elit. Aenean commodo ligula eget dolor. Lorem ipsum dolor sit amet, consectetuer adipiscing elit. </a:t>
            </a:r>
            <a:endParaRPr sz="1400">
              <a:solidFill>
                <a:srgbClr val="7F7F7F"/>
              </a:solidFill>
              <a:latin typeface="Calibri"/>
              <a:ea typeface="Calibri"/>
              <a:cs typeface="Calibri"/>
              <a:sym typeface="Calibri"/>
            </a:endParaRPr>
          </a:p>
          <a:p>
            <a:pPr marL="0" marR="0" lvl="0" indent="0" algn="ctr" rtl="0">
              <a:spcBef>
                <a:spcPts val="0"/>
              </a:spcBef>
              <a:spcAft>
                <a:spcPts val="0"/>
              </a:spcAft>
              <a:buNone/>
            </a:pPr>
            <a:endParaRPr sz="1400">
              <a:solidFill>
                <a:srgbClr val="7F7F7F"/>
              </a:solidFill>
              <a:latin typeface="Calibri"/>
              <a:ea typeface="Calibri"/>
              <a:cs typeface="Calibri"/>
              <a:sym typeface="Calibri"/>
            </a:endParaRPr>
          </a:p>
        </p:txBody>
      </p:sp>
      <p:sp>
        <p:nvSpPr>
          <p:cNvPr id="169" name="Google Shape;169;p3"/>
          <p:cNvSpPr/>
          <p:nvPr/>
        </p:nvSpPr>
        <p:spPr>
          <a:xfrm>
            <a:off x="6383631" y="4748898"/>
            <a:ext cx="5235713" cy="116955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rgbClr val="7F7F7F"/>
                </a:solidFill>
                <a:latin typeface="Calibri"/>
                <a:ea typeface="Calibri"/>
                <a:cs typeface="Calibri"/>
                <a:sym typeface="Calibri"/>
              </a:rPr>
              <a:t>Lorem ipsum dolor sit amet, consectetuer adipiscing elit. Aenean commodo ligula eget dolor. Lorem ipsum dolor sit amet, consectetuer adipiscing elit. Aenean commodo ligula eget dolor. Lorem ipsum dolor sit amet, consectetuer adipiscing elit. </a:t>
            </a:r>
            <a:endParaRPr sz="1400">
              <a:solidFill>
                <a:srgbClr val="7F7F7F"/>
              </a:solidFill>
              <a:latin typeface="Calibri"/>
              <a:ea typeface="Calibri"/>
              <a:cs typeface="Calibri"/>
              <a:sym typeface="Calibri"/>
            </a:endParaRPr>
          </a:p>
          <a:p>
            <a:pPr marL="0" marR="0" lvl="0" indent="0" algn="ctr" rtl="0">
              <a:spcBef>
                <a:spcPts val="0"/>
              </a:spcBef>
              <a:spcAft>
                <a:spcPts val="0"/>
              </a:spcAft>
              <a:buNone/>
            </a:pPr>
            <a:endParaRPr sz="1400">
              <a:solidFill>
                <a:srgbClr val="7F7F7F"/>
              </a:solidFill>
              <a:latin typeface="Calibri"/>
              <a:ea typeface="Calibri"/>
              <a:cs typeface="Calibri"/>
              <a:sym typeface="Calibri"/>
            </a:endParaRPr>
          </a:p>
        </p:txBody>
      </p:sp>
      <p:pic>
        <p:nvPicPr>
          <p:cNvPr id="170" name="Google Shape;170;p3"/>
          <p:cNvPicPr preferRelativeResize="0"/>
          <p:nvPr/>
        </p:nvPicPr>
        <p:blipFill>
          <a:blip r:embed="rId5">
            <a:alphaModFix/>
          </a:blip>
          <a:stretch>
            <a:fillRect/>
          </a:stretch>
        </p:blipFill>
        <p:spPr>
          <a:xfrm>
            <a:off x="152400" y="1418275"/>
            <a:ext cx="11481075" cy="5287325"/>
          </a:xfrm>
          <a:prstGeom prst="rect">
            <a:avLst/>
          </a:prstGeom>
          <a:noFill/>
          <a:ln>
            <a:noFill/>
          </a:ln>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fade">
                                      <p:cBhvr>
                                        <p:cTn id="7" dur="500"/>
                                        <p:tgtEl>
                                          <p:spTgt spid="1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9"/>
                                        </p:tgtEl>
                                        <p:attrNameLst>
                                          <p:attrName>style.visibility</p:attrName>
                                        </p:attrNameLst>
                                      </p:cBhvr>
                                      <p:to>
                                        <p:strVal val="visible"/>
                                      </p:to>
                                    </p:set>
                                    <p:animEffect transition="in" filter="fade">
                                      <p:cBhvr>
                                        <p:cTn id="12" dur="5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75" name="Google Shape;175;g2543a59dddc_0_31"/>
          <p:cNvPicPr preferRelativeResize="0"/>
          <p:nvPr/>
        </p:nvPicPr>
        <p:blipFill rotWithShape="1">
          <a:blip r:embed="rId3">
            <a:alphaModFix/>
          </a:blip>
          <a:srcRect t="41657" r="2922" b="25484"/>
          <a:stretch/>
        </p:blipFill>
        <p:spPr>
          <a:xfrm>
            <a:off x="6605306" y="1681014"/>
            <a:ext cx="4792367" cy="2068947"/>
          </a:xfrm>
          <a:custGeom>
            <a:avLst/>
            <a:gdLst/>
            <a:ahLst/>
            <a:cxnLst/>
            <a:rect l="l" t="t" r="r" b="b"/>
            <a:pathLst>
              <a:path w="4792367" h="2068947" extrusionOk="0">
                <a:moveTo>
                  <a:pt x="282763" y="0"/>
                </a:moveTo>
                <a:lnTo>
                  <a:pt x="4792367" y="0"/>
                </a:lnTo>
                <a:lnTo>
                  <a:pt x="4792367" y="1786184"/>
                </a:lnTo>
                <a:cubicBezTo>
                  <a:pt x="4792367" y="1942350"/>
                  <a:pt x="4665770" y="2068947"/>
                  <a:pt x="4509604" y="2068947"/>
                </a:cubicBezTo>
                <a:lnTo>
                  <a:pt x="0" y="2068947"/>
                </a:lnTo>
                <a:lnTo>
                  <a:pt x="0" y="282763"/>
                </a:lnTo>
                <a:cubicBezTo>
                  <a:pt x="0" y="126597"/>
                  <a:pt x="126597" y="0"/>
                  <a:pt x="282763" y="0"/>
                </a:cubicBezTo>
                <a:close/>
              </a:path>
            </a:pathLst>
          </a:custGeom>
          <a:noFill/>
          <a:ln>
            <a:noFill/>
          </a:ln>
        </p:spPr>
      </p:pic>
      <p:pic>
        <p:nvPicPr>
          <p:cNvPr id="176" name="Google Shape;176;g2543a59dddc_0_31"/>
          <p:cNvPicPr preferRelativeResize="0"/>
          <p:nvPr/>
        </p:nvPicPr>
        <p:blipFill rotWithShape="1">
          <a:blip r:embed="rId4">
            <a:alphaModFix/>
          </a:blip>
          <a:srcRect l="12178" t="33473" r="5367" b="30928"/>
          <a:stretch/>
        </p:blipFill>
        <p:spPr>
          <a:xfrm>
            <a:off x="851051" y="1754905"/>
            <a:ext cx="4792367" cy="2068947"/>
          </a:xfrm>
          <a:custGeom>
            <a:avLst/>
            <a:gdLst/>
            <a:ahLst/>
            <a:cxnLst/>
            <a:rect l="l" t="t" r="r" b="b"/>
            <a:pathLst>
              <a:path w="4792367" h="2068947" extrusionOk="0">
                <a:moveTo>
                  <a:pt x="282763" y="0"/>
                </a:moveTo>
                <a:lnTo>
                  <a:pt x="4792367" y="0"/>
                </a:lnTo>
                <a:lnTo>
                  <a:pt x="4792367" y="1786184"/>
                </a:lnTo>
                <a:cubicBezTo>
                  <a:pt x="4792367" y="1942350"/>
                  <a:pt x="4665770" y="2068947"/>
                  <a:pt x="4509604" y="2068947"/>
                </a:cubicBezTo>
                <a:lnTo>
                  <a:pt x="0" y="2068947"/>
                </a:lnTo>
                <a:lnTo>
                  <a:pt x="0" y="282763"/>
                </a:lnTo>
                <a:cubicBezTo>
                  <a:pt x="0" y="126597"/>
                  <a:pt x="126597" y="0"/>
                  <a:pt x="282763" y="0"/>
                </a:cubicBezTo>
                <a:close/>
              </a:path>
            </a:pathLst>
          </a:custGeom>
          <a:noFill/>
          <a:ln>
            <a:noFill/>
          </a:ln>
        </p:spPr>
      </p:pic>
      <p:sp>
        <p:nvSpPr>
          <p:cNvPr id="177" name="Google Shape;177;g2543a59dddc_0_31"/>
          <p:cNvSpPr/>
          <p:nvPr/>
        </p:nvSpPr>
        <p:spPr>
          <a:xfrm>
            <a:off x="0" y="0"/>
            <a:ext cx="286200" cy="829800"/>
          </a:xfrm>
          <a:prstGeom prst="rect">
            <a:avLst/>
          </a:prstGeom>
          <a:solidFill>
            <a:srgbClr val="284E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8" name="Google Shape;178;g2543a59dddc_0_31"/>
          <p:cNvSpPr txBox="1"/>
          <p:nvPr/>
        </p:nvSpPr>
        <p:spPr>
          <a:xfrm>
            <a:off x="637290" y="368200"/>
            <a:ext cx="35817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rPr>
              <a:t>Dataframe</a:t>
            </a:r>
            <a:endParaRPr sz="3600">
              <a:solidFill>
                <a:schemeClr val="dk1"/>
              </a:solidFill>
              <a:latin typeface="Arial"/>
              <a:ea typeface="Arial"/>
              <a:cs typeface="Arial"/>
              <a:sym typeface="Arial"/>
            </a:endParaRPr>
          </a:p>
        </p:txBody>
      </p:sp>
      <p:sp>
        <p:nvSpPr>
          <p:cNvPr id="179" name="Google Shape;179;g2543a59dddc_0_31"/>
          <p:cNvSpPr/>
          <p:nvPr/>
        </p:nvSpPr>
        <p:spPr>
          <a:xfrm>
            <a:off x="0" y="0"/>
            <a:ext cx="637200" cy="829800"/>
          </a:xfrm>
          <a:prstGeom prst="parallelogram">
            <a:avLst>
              <a:gd name="adj" fmla="val 45290"/>
            </a:avLst>
          </a:prstGeom>
          <a:solidFill>
            <a:srgbClr val="578FB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0" name="Google Shape;180;g2543a59dddc_0_31"/>
          <p:cNvSpPr/>
          <p:nvPr/>
        </p:nvSpPr>
        <p:spPr>
          <a:xfrm>
            <a:off x="851051" y="4017818"/>
            <a:ext cx="4792500" cy="415500"/>
          </a:xfrm>
          <a:prstGeom prst="rect">
            <a:avLst/>
          </a:prstGeom>
          <a:solidFill>
            <a:srgbClr val="578FB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1" name="Google Shape;181;g2543a59dddc_0_31"/>
          <p:cNvSpPr/>
          <p:nvPr/>
        </p:nvSpPr>
        <p:spPr>
          <a:xfrm>
            <a:off x="6605306" y="3990107"/>
            <a:ext cx="4792500" cy="415500"/>
          </a:xfrm>
          <a:prstGeom prst="rect">
            <a:avLst/>
          </a:prstGeom>
          <a:solidFill>
            <a:srgbClr val="578FB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2" name="Google Shape;182;g2543a59dddc_0_31"/>
          <p:cNvSpPr txBox="1"/>
          <p:nvPr/>
        </p:nvSpPr>
        <p:spPr>
          <a:xfrm>
            <a:off x="2121050" y="4059501"/>
            <a:ext cx="1983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Add the text here</a:t>
            </a:r>
            <a:endParaRPr sz="1800">
              <a:solidFill>
                <a:schemeClr val="lt1"/>
              </a:solidFill>
              <a:latin typeface="Arial"/>
              <a:ea typeface="Arial"/>
              <a:cs typeface="Arial"/>
              <a:sym typeface="Arial"/>
            </a:endParaRPr>
          </a:p>
        </p:txBody>
      </p:sp>
      <p:sp>
        <p:nvSpPr>
          <p:cNvPr id="183" name="Google Shape;183;g2543a59dddc_0_31"/>
          <p:cNvSpPr txBox="1"/>
          <p:nvPr/>
        </p:nvSpPr>
        <p:spPr>
          <a:xfrm>
            <a:off x="8014170" y="4017818"/>
            <a:ext cx="19746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Add the text here</a:t>
            </a:r>
            <a:endParaRPr sz="1800">
              <a:solidFill>
                <a:schemeClr val="lt1"/>
              </a:solidFill>
              <a:latin typeface="Arial"/>
              <a:ea typeface="Arial"/>
              <a:cs typeface="Arial"/>
              <a:sym typeface="Arial"/>
            </a:endParaRPr>
          </a:p>
        </p:txBody>
      </p:sp>
      <p:sp>
        <p:nvSpPr>
          <p:cNvPr id="184" name="Google Shape;184;g2543a59dddc_0_31"/>
          <p:cNvSpPr/>
          <p:nvPr/>
        </p:nvSpPr>
        <p:spPr>
          <a:xfrm>
            <a:off x="629377" y="4748898"/>
            <a:ext cx="5235600" cy="1169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a:solidFill>
                  <a:srgbClr val="7F7F7F"/>
                </a:solidFill>
                <a:latin typeface="Calibri"/>
                <a:ea typeface="Calibri"/>
                <a:cs typeface="Calibri"/>
                <a:sym typeface="Calibri"/>
              </a:rPr>
              <a:t>Lorem ipsum dolor sit amet, consectetuer adipiscing elit. Aenean commodo ligula eget dolor. Lorem ipsum dolor sit amet, consectetuer adipiscing elit. Aenean commodo ligula eget dolor. Lorem ipsum dolor sit amet, consectetuer adipiscing elit. </a:t>
            </a:r>
            <a:endParaRPr sz="1400">
              <a:solidFill>
                <a:srgbClr val="7F7F7F"/>
              </a:solidFill>
              <a:latin typeface="Calibri"/>
              <a:ea typeface="Calibri"/>
              <a:cs typeface="Calibri"/>
              <a:sym typeface="Calibri"/>
            </a:endParaRPr>
          </a:p>
          <a:p>
            <a:pPr marL="0" marR="0" lvl="0" indent="0" algn="ctr" rtl="0">
              <a:spcBef>
                <a:spcPts val="0"/>
              </a:spcBef>
              <a:spcAft>
                <a:spcPts val="0"/>
              </a:spcAft>
              <a:buNone/>
            </a:pPr>
            <a:endParaRPr sz="1400">
              <a:solidFill>
                <a:srgbClr val="7F7F7F"/>
              </a:solidFill>
              <a:latin typeface="Calibri"/>
              <a:ea typeface="Calibri"/>
              <a:cs typeface="Calibri"/>
              <a:sym typeface="Calibri"/>
            </a:endParaRPr>
          </a:p>
        </p:txBody>
      </p:sp>
      <p:sp>
        <p:nvSpPr>
          <p:cNvPr id="185" name="Google Shape;185;g2543a59dddc_0_31"/>
          <p:cNvSpPr/>
          <p:nvPr/>
        </p:nvSpPr>
        <p:spPr>
          <a:xfrm>
            <a:off x="6383631" y="4748898"/>
            <a:ext cx="5235600" cy="1169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a:solidFill>
                  <a:srgbClr val="7F7F7F"/>
                </a:solidFill>
                <a:latin typeface="Calibri"/>
                <a:ea typeface="Calibri"/>
                <a:cs typeface="Calibri"/>
                <a:sym typeface="Calibri"/>
              </a:rPr>
              <a:t>Lorem ipsum dolor sit amet, consectetuer adipiscing elit. Aenean commodo ligula eget dolor. Lorem ipsum dolor sit amet, consectetuer adipiscing elit. Aenean commodo ligula eget dolor. Lorem ipsum dolor sit amet, consectetuer adipiscing elit. </a:t>
            </a:r>
            <a:endParaRPr sz="1400">
              <a:solidFill>
                <a:srgbClr val="7F7F7F"/>
              </a:solidFill>
              <a:latin typeface="Calibri"/>
              <a:ea typeface="Calibri"/>
              <a:cs typeface="Calibri"/>
              <a:sym typeface="Calibri"/>
            </a:endParaRPr>
          </a:p>
          <a:p>
            <a:pPr marL="0" marR="0" lvl="0" indent="0" algn="ctr" rtl="0">
              <a:spcBef>
                <a:spcPts val="0"/>
              </a:spcBef>
              <a:spcAft>
                <a:spcPts val="0"/>
              </a:spcAft>
              <a:buNone/>
            </a:pPr>
            <a:endParaRPr sz="1400">
              <a:solidFill>
                <a:srgbClr val="7F7F7F"/>
              </a:solidFill>
              <a:latin typeface="Calibri"/>
              <a:ea typeface="Calibri"/>
              <a:cs typeface="Calibri"/>
              <a:sym typeface="Calibri"/>
            </a:endParaRPr>
          </a:p>
        </p:txBody>
      </p:sp>
      <p:pic>
        <p:nvPicPr>
          <p:cNvPr id="186" name="Google Shape;186;g2543a59dddc_0_31"/>
          <p:cNvPicPr preferRelativeResize="0"/>
          <p:nvPr/>
        </p:nvPicPr>
        <p:blipFill>
          <a:blip r:embed="rId5">
            <a:alphaModFix/>
          </a:blip>
          <a:stretch>
            <a:fillRect/>
          </a:stretch>
        </p:blipFill>
        <p:spPr>
          <a:xfrm>
            <a:off x="220825" y="1579875"/>
            <a:ext cx="11750350" cy="5071900"/>
          </a:xfrm>
          <a:prstGeom prst="rect">
            <a:avLst/>
          </a:prstGeom>
          <a:noFill/>
          <a:ln>
            <a:noFill/>
          </a:ln>
        </p:spPr>
      </p:pic>
      <p:sp>
        <p:nvSpPr>
          <p:cNvPr id="187" name="Google Shape;187;g2543a59dddc_0_31"/>
          <p:cNvSpPr txBox="1">
            <a:spLocks noGrp="1"/>
          </p:cNvSpPr>
          <p:nvPr>
            <p:ph type="subTitle" idx="1"/>
          </p:nvPr>
        </p:nvSpPr>
        <p:spPr>
          <a:xfrm>
            <a:off x="-396925" y="1034763"/>
            <a:ext cx="12292146" cy="1655700"/>
          </a:xfrm>
          <a:prstGeom prst="rect">
            <a:avLst/>
          </a:prstGeom>
        </p:spPr>
        <p:txBody>
          <a:bodyPr spcFirstLastPara="1" wrap="square" lIns="91425" tIns="45700" rIns="91425" bIns="45700" anchor="t" anchorCtr="0">
            <a:normAutofit/>
          </a:bodyPr>
          <a:lstStyle/>
          <a:p>
            <a:pPr marL="457200" lvl="0" indent="-381000" algn="ctr" rtl="0">
              <a:lnSpc>
                <a:spcPct val="90000"/>
              </a:lnSpc>
              <a:spcBef>
                <a:spcPts val="1000"/>
              </a:spcBef>
              <a:spcAft>
                <a:spcPts val="0"/>
              </a:spcAft>
              <a:buClr>
                <a:schemeClr val="dk1"/>
              </a:buClr>
              <a:buSzPts val="2400"/>
              <a:buChar char="●"/>
            </a:pPr>
            <a:r>
              <a:rPr lang="en-CA" dirty="0"/>
              <a:t>Recorded data of 12709 listings for cities: Toronto, Vancouver, Surrey, Burnaby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4"/>
                                        </p:tgtEl>
                                        <p:attrNameLst>
                                          <p:attrName>style.visibility</p:attrName>
                                        </p:attrNameLst>
                                      </p:cBhvr>
                                      <p:to>
                                        <p:strVal val="visible"/>
                                      </p:to>
                                    </p:set>
                                    <p:animEffect transition="in" filter="fade">
                                      <p:cBhvr>
                                        <p:cTn id="7" dur="500"/>
                                        <p:tgtEl>
                                          <p:spTgt spid="1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5"/>
                                        </p:tgtEl>
                                        <p:attrNameLst>
                                          <p:attrName>style.visibility</p:attrName>
                                        </p:attrNameLst>
                                      </p:cBhvr>
                                      <p:to>
                                        <p:strVal val="visible"/>
                                      </p:to>
                                    </p:set>
                                    <p:animEffect transition="in" filter="fade">
                                      <p:cBhvr>
                                        <p:cTn id="12" dur="500"/>
                                        <p:tgtEl>
                                          <p:spTgt spid="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sp>
        <p:nvSpPr>
          <p:cNvPr id="4" name="矩形 3"/>
          <p:cNvSpPr/>
          <p:nvPr/>
        </p:nvSpPr>
        <p:spPr>
          <a:xfrm>
            <a:off x="0" y="0"/>
            <a:ext cx="286327" cy="829859"/>
          </a:xfrm>
          <a:prstGeom prst="rect">
            <a:avLst/>
          </a:prstGeom>
          <a:solidFill>
            <a:srgbClr val="28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37310" y="368194"/>
            <a:ext cx="10177835" cy="923330"/>
          </a:xfrm>
          <a:prstGeom prst="rect">
            <a:avLst/>
          </a:prstGeom>
          <a:noFill/>
        </p:spPr>
        <p:txBody>
          <a:bodyPr wrap="square" rtlCol="0">
            <a:spAutoFit/>
          </a:bodyPr>
          <a:lstStyle/>
          <a:p>
            <a:pPr algn="ctr"/>
            <a:r>
              <a:rPr lang="en-US" altLang="zh-CN" sz="5400" b="1" dirty="0">
                <a:latin typeface="+mj-lt"/>
                <a:ea typeface="汉仪君黑-45简" panose="020B0604020202020204" pitchFamily="34" charset="-122"/>
              </a:rPr>
              <a:t>Crawler</a:t>
            </a:r>
          </a:p>
        </p:txBody>
      </p:sp>
      <p:sp>
        <p:nvSpPr>
          <p:cNvPr id="3" name="平行四边形 2"/>
          <p:cNvSpPr/>
          <p:nvPr/>
        </p:nvSpPr>
        <p:spPr>
          <a:xfrm>
            <a:off x="0" y="0"/>
            <a:ext cx="637310" cy="829859"/>
          </a:xfrm>
          <a:prstGeom prst="parallelogram">
            <a:avLst>
              <a:gd name="adj" fmla="val 45290"/>
            </a:avLst>
          </a:prstGeom>
          <a:solidFill>
            <a:srgbClr val="57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Google Shape;194;g2543a59dddc_0_22">
            <a:extLst>
              <a:ext uri="{FF2B5EF4-FFF2-40B4-BE49-F238E27FC236}">
                <a16:creationId xmlns:a16="http://schemas.microsoft.com/office/drawing/2014/main" id="{D19CC880-6161-8E6B-8021-76074A9F963D}"/>
              </a:ext>
            </a:extLst>
          </p:cNvPr>
          <p:cNvPicPr preferRelativeResize="0"/>
          <p:nvPr/>
        </p:nvPicPr>
        <p:blipFill>
          <a:blip r:embed="rId2">
            <a:alphaModFix/>
          </a:blip>
          <a:stretch>
            <a:fillRect/>
          </a:stretch>
        </p:blipFill>
        <p:spPr>
          <a:xfrm>
            <a:off x="6328792" y="1370227"/>
            <a:ext cx="5863208" cy="5457600"/>
          </a:xfrm>
          <a:prstGeom prst="rect">
            <a:avLst/>
          </a:prstGeom>
          <a:noFill/>
          <a:ln>
            <a:noFill/>
          </a:ln>
        </p:spPr>
      </p:pic>
      <p:pic>
        <p:nvPicPr>
          <p:cNvPr id="5" name="Google Shape;195;g2543a59dddc_0_22">
            <a:extLst>
              <a:ext uri="{FF2B5EF4-FFF2-40B4-BE49-F238E27FC236}">
                <a16:creationId xmlns:a16="http://schemas.microsoft.com/office/drawing/2014/main" id="{4FFB840B-4098-D094-0E3B-2E184C1C0624}"/>
              </a:ext>
            </a:extLst>
          </p:cNvPr>
          <p:cNvPicPr preferRelativeResize="0"/>
          <p:nvPr/>
        </p:nvPicPr>
        <p:blipFill>
          <a:blip r:embed="rId3">
            <a:alphaModFix/>
          </a:blip>
          <a:stretch>
            <a:fillRect/>
          </a:stretch>
        </p:blipFill>
        <p:spPr>
          <a:xfrm>
            <a:off x="36567" y="1370252"/>
            <a:ext cx="6292224" cy="5320426"/>
          </a:xfrm>
          <a:prstGeom prst="rect">
            <a:avLst/>
          </a:prstGeom>
          <a:noFill/>
          <a:ln>
            <a:noFill/>
          </a:ln>
        </p:spPr>
      </p:pic>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sp>
        <p:nvSpPr>
          <p:cNvPr id="12" name="任意多边形 11"/>
          <p:cNvSpPr/>
          <p:nvPr/>
        </p:nvSpPr>
        <p:spPr>
          <a:xfrm>
            <a:off x="1124792" y="2523661"/>
            <a:ext cx="1385454" cy="1570188"/>
          </a:xfrm>
          <a:custGeom>
            <a:avLst/>
            <a:gdLst>
              <a:gd name="connsiteX0" fmla="*/ 692727 w 1385454"/>
              <a:gd name="connsiteY0" fmla="*/ 0 h 1570188"/>
              <a:gd name="connsiteX1" fmla="*/ 1385454 w 1385454"/>
              <a:gd name="connsiteY1" fmla="*/ 692727 h 1570188"/>
              <a:gd name="connsiteX2" fmla="*/ 962368 w 1385454"/>
              <a:gd name="connsiteY2" fmla="*/ 1331016 h 1570188"/>
              <a:gd name="connsiteX3" fmla="*/ 846501 w 1385454"/>
              <a:gd name="connsiteY3" fmla="*/ 1366983 h 1570188"/>
              <a:gd name="connsiteX4" fmla="*/ 849745 w 1385454"/>
              <a:gd name="connsiteY4" fmla="*/ 1366983 h 1570188"/>
              <a:gd name="connsiteX5" fmla="*/ 689765 w 1385454"/>
              <a:gd name="connsiteY5" fmla="*/ 1570188 h 1570188"/>
              <a:gd name="connsiteX6" fmla="*/ 529784 w 1385454"/>
              <a:gd name="connsiteY6" fmla="*/ 1366983 h 1570188"/>
              <a:gd name="connsiteX7" fmla="*/ 538953 w 1385454"/>
              <a:gd name="connsiteY7" fmla="*/ 1366983 h 1570188"/>
              <a:gd name="connsiteX8" fmla="*/ 423086 w 1385454"/>
              <a:gd name="connsiteY8" fmla="*/ 1331016 h 1570188"/>
              <a:gd name="connsiteX9" fmla="*/ 0 w 1385454"/>
              <a:gd name="connsiteY9" fmla="*/ 692727 h 1570188"/>
              <a:gd name="connsiteX10" fmla="*/ 692727 w 1385454"/>
              <a:gd name="connsiteY10" fmla="*/ 0 h 1570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5454" h="1570188">
                <a:moveTo>
                  <a:pt x="692727" y="0"/>
                </a:moveTo>
                <a:cubicBezTo>
                  <a:pt x="1075310" y="0"/>
                  <a:pt x="1385454" y="310144"/>
                  <a:pt x="1385454" y="692727"/>
                </a:cubicBezTo>
                <a:cubicBezTo>
                  <a:pt x="1385454" y="979664"/>
                  <a:pt x="1210998" y="1225855"/>
                  <a:pt x="962368" y="1331016"/>
                </a:cubicBezTo>
                <a:lnTo>
                  <a:pt x="846501" y="1366983"/>
                </a:lnTo>
                <a:lnTo>
                  <a:pt x="849745" y="1366983"/>
                </a:lnTo>
                <a:lnTo>
                  <a:pt x="689765" y="1570188"/>
                </a:lnTo>
                <a:lnTo>
                  <a:pt x="529784" y="1366983"/>
                </a:lnTo>
                <a:lnTo>
                  <a:pt x="538953" y="1366983"/>
                </a:lnTo>
                <a:lnTo>
                  <a:pt x="423086" y="1331016"/>
                </a:lnTo>
                <a:cubicBezTo>
                  <a:pt x="174456" y="1225855"/>
                  <a:pt x="0" y="979664"/>
                  <a:pt x="0" y="692727"/>
                </a:cubicBezTo>
                <a:cubicBezTo>
                  <a:pt x="0" y="310144"/>
                  <a:pt x="310144" y="0"/>
                  <a:pt x="692727" y="0"/>
                </a:cubicBezTo>
                <a:close/>
              </a:path>
            </a:pathLst>
          </a:cu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0"/>
            <a:ext cx="286327" cy="829859"/>
          </a:xfrm>
          <a:prstGeom prst="rect">
            <a:avLst/>
          </a:prstGeom>
          <a:solidFill>
            <a:srgbClr val="28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37310" y="368194"/>
            <a:ext cx="2955874" cy="461665"/>
          </a:xfrm>
          <a:prstGeom prst="rect">
            <a:avLst/>
          </a:prstGeom>
          <a:noFill/>
        </p:spPr>
        <p:txBody>
          <a:bodyPr wrap="none" rtlCol="0">
            <a:spAutoFit/>
          </a:bodyPr>
          <a:lstStyle/>
          <a:p>
            <a:r>
              <a:rPr lang="en-CA" altLang="zh-CN" sz="2400" b="1" dirty="0">
                <a:latin typeface="+mj-lt"/>
              </a:rPr>
              <a:t>Processing the dataset</a:t>
            </a:r>
            <a:endParaRPr lang="zh-CN" altLang="en-US" sz="2400" b="1" dirty="0">
              <a:latin typeface="汉仪君黑-45简" panose="020B0604020202020204" pitchFamily="34" charset="-122"/>
              <a:ea typeface="汉仪君黑-45简" panose="020B0604020202020204" pitchFamily="34" charset="-122"/>
            </a:endParaRPr>
          </a:p>
        </p:txBody>
      </p:sp>
      <p:sp>
        <p:nvSpPr>
          <p:cNvPr id="3" name="平行四边形 2"/>
          <p:cNvSpPr/>
          <p:nvPr/>
        </p:nvSpPr>
        <p:spPr>
          <a:xfrm>
            <a:off x="0" y="0"/>
            <a:ext cx="637310" cy="829859"/>
          </a:xfrm>
          <a:prstGeom prst="parallelogram">
            <a:avLst>
              <a:gd name="adj" fmla="val 45290"/>
            </a:avLst>
          </a:prstGeom>
          <a:solidFill>
            <a:srgbClr val="57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1318756" y="2708395"/>
            <a:ext cx="997527" cy="997527"/>
          </a:xfrm>
          <a:prstGeom prst="ellipse">
            <a:avLst/>
          </a:prstGeom>
          <a:solidFill>
            <a:srgbClr val="57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977209" y="3435763"/>
            <a:ext cx="997527" cy="997527"/>
          </a:xfrm>
          <a:prstGeom prst="ellipse">
            <a:avLst/>
          </a:prstGeom>
          <a:solidFill>
            <a:srgbClr val="57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6846202" y="2708395"/>
            <a:ext cx="997527" cy="997527"/>
          </a:xfrm>
          <a:prstGeom prst="ellipse">
            <a:avLst/>
          </a:prstGeom>
          <a:solidFill>
            <a:srgbClr val="57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flipV="1">
            <a:off x="3783245" y="3057066"/>
            <a:ext cx="1385454" cy="1570188"/>
          </a:xfrm>
          <a:custGeom>
            <a:avLst/>
            <a:gdLst>
              <a:gd name="connsiteX0" fmla="*/ 692727 w 1385454"/>
              <a:gd name="connsiteY0" fmla="*/ 0 h 1570188"/>
              <a:gd name="connsiteX1" fmla="*/ 1385454 w 1385454"/>
              <a:gd name="connsiteY1" fmla="*/ 692727 h 1570188"/>
              <a:gd name="connsiteX2" fmla="*/ 962368 w 1385454"/>
              <a:gd name="connsiteY2" fmla="*/ 1331016 h 1570188"/>
              <a:gd name="connsiteX3" fmla="*/ 846501 w 1385454"/>
              <a:gd name="connsiteY3" fmla="*/ 1366983 h 1570188"/>
              <a:gd name="connsiteX4" fmla="*/ 849745 w 1385454"/>
              <a:gd name="connsiteY4" fmla="*/ 1366983 h 1570188"/>
              <a:gd name="connsiteX5" fmla="*/ 689765 w 1385454"/>
              <a:gd name="connsiteY5" fmla="*/ 1570188 h 1570188"/>
              <a:gd name="connsiteX6" fmla="*/ 529784 w 1385454"/>
              <a:gd name="connsiteY6" fmla="*/ 1366983 h 1570188"/>
              <a:gd name="connsiteX7" fmla="*/ 538953 w 1385454"/>
              <a:gd name="connsiteY7" fmla="*/ 1366983 h 1570188"/>
              <a:gd name="connsiteX8" fmla="*/ 423086 w 1385454"/>
              <a:gd name="connsiteY8" fmla="*/ 1331016 h 1570188"/>
              <a:gd name="connsiteX9" fmla="*/ 0 w 1385454"/>
              <a:gd name="connsiteY9" fmla="*/ 692727 h 1570188"/>
              <a:gd name="connsiteX10" fmla="*/ 692727 w 1385454"/>
              <a:gd name="connsiteY10" fmla="*/ 0 h 1570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5454" h="1570188">
                <a:moveTo>
                  <a:pt x="692727" y="0"/>
                </a:moveTo>
                <a:cubicBezTo>
                  <a:pt x="1075310" y="0"/>
                  <a:pt x="1385454" y="310144"/>
                  <a:pt x="1385454" y="692727"/>
                </a:cubicBezTo>
                <a:cubicBezTo>
                  <a:pt x="1385454" y="979664"/>
                  <a:pt x="1210998" y="1225855"/>
                  <a:pt x="962368" y="1331016"/>
                </a:cubicBezTo>
                <a:lnTo>
                  <a:pt x="846501" y="1366983"/>
                </a:lnTo>
                <a:lnTo>
                  <a:pt x="849745" y="1366983"/>
                </a:lnTo>
                <a:lnTo>
                  <a:pt x="689765" y="1570188"/>
                </a:lnTo>
                <a:lnTo>
                  <a:pt x="529784" y="1366983"/>
                </a:lnTo>
                <a:lnTo>
                  <a:pt x="538953" y="1366983"/>
                </a:lnTo>
                <a:lnTo>
                  <a:pt x="423086" y="1331016"/>
                </a:lnTo>
                <a:cubicBezTo>
                  <a:pt x="174456" y="1225855"/>
                  <a:pt x="0" y="979664"/>
                  <a:pt x="0" y="692727"/>
                </a:cubicBezTo>
                <a:cubicBezTo>
                  <a:pt x="0" y="310144"/>
                  <a:pt x="310144" y="0"/>
                  <a:pt x="692727" y="0"/>
                </a:cubicBezTo>
                <a:close/>
              </a:path>
            </a:pathLst>
          </a:cu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6652238" y="2532902"/>
            <a:ext cx="1385454" cy="1570188"/>
          </a:xfrm>
          <a:custGeom>
            <a:avLst/>
            <a:gdLst>
              <a:gd name="connsiteX0" fmla="*/ 692727 w 1385454"/>
              <a:gd name="connsiteY0" fmla="*/ 0 h 1570188"/>
              <a:gd name="connsiteX1" fmla="*/ 1385454 w 1385454"/>
              <a:gd name="connsiteY1" fmla="*/ 692727 h 1570188"/>
              <a:gd name="connsiteX2" fmla="*/ 962368 w 1385454"/>
              <a:gd name="connsiteY2" fmla="*/ 1331016 h 1570188"/>
              <a:gd name="connsiteX3" fmla="*/ 846501 w 1385454"/>
              <a:gd name="connsiteY3" fmla="*/ 1366983 h 1570188"/>
              <a:gd name="connsiteX4" fmla="*/ 849745 w 1385454"/>
              <a:gd name="connsiteY4" fmla="*/ 1366983 h 1570188"/>
              <a:gd name="connsiteX5" fmla="*/ 689765 w 1385454"/>
              <a:gd name="connsiteY5" fmla="*/ 1570188 h 1570188"/>
              <a:gd name="connsiteX6" fmla="*/ 529784 w 1385454"/>
              <a:gd name="connsiteY6" fmla="*/ 1366983 h 1570188"/>
              <a:gd name="connsiteX7" fmla="*/ 538953 w 1385454"/>
              <a:gd name="connsiteY7" fmla="*/ 1366983 h 1570188"/>
              <a:gd name="connsiteX8" fmla="*/ 423086 w 1385454"/>
              <a:gd name="connsiteY8" fmla="*/ 1331016 h 1570188"/>
              <a:gd name="connsiteX9" fmla="*/ 0 w 1385454"/>
              <a:gd name="connsiteY9" fmla="*/ 692727 h 1570188"/>
              <a:gd name="connsiteX10" fmla="*/ 692727 w 1385454"/>
              <a:gd name="connsiteY10" fmla="*/ 0 h 1570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5454" h="1570188">
                <a:moveTo>
                  <a:pt x="692727" y="0"/>
                </a:moveTo>
                <a:cubicBezTo>
                  <a:pt x="1075310" y="0"/>
                  <a:pt x="1385454" y="310144"/>
                  <a:pt x="1385454" y="692727"/>
                </a:cubicBezTo>
                <a:cubicBezTo>
                  <a:pt x="1385454" y="979664"/>
                  <a:pt x="1210998" y="1225855"/>
                  <a:pt x="962368" y="1331016"/>
                </a:cubicBezTo>
                <a:lnTo>
                  <a:pt x="846501" y="1366983"/>
                </a:lnTo>
                <a:lnTo>
                  <a:pt x="849745" y="1366983"/>
                </a:lnTo>
                <a:lnTo>
                  <a:pt x="689765" y="1570188"/>
                </a:lnTo>
                <a:lnTo>
                  <a:pt x="529784" y="1366983"/>
                </a:lnTo>
                <a:lnTo>
                  <a:pt x="538953" y="1366983"/>
                </a:lnTo>
                <a:lnTo>
                  <a:pt x="423086" y="1331016"/>
                </a:lnTo>
                <a:cubicBezTo>
                  <a:pt x="174456" y="1225855"/>
                  <a:pt x="0" y="979664"/>
                  <a:pt x="0" y="692727"/>
                </a:cubicBezTo>
                <a:cubicBezTo>
                  <a:pt x="0" y="310144"/>
                  <a:pt x="310144" y="0"/>
                  <a:pt x="692727" y="0"/>
                </a:cubicBezTo>
                <a:close/>
              </a:path>
            </a:pathLst>
          </a:cu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Shape 23281"/>
          <p:cNvSpPr/>
          <p:nvPr/>
        </p:nvSpPr>
        <p:spPr>
          <a:xfrm>
            <a:off x="1641587" y="3036154"/>
            <a:ext cx="354572" cy="354530"/>
          </a:xfrm>
          <a:custGeom>
            <a:avLst/>
            <a:gdLst/>
            <a:ahLst/>
            <a:cxnLst>
              <a:cxn ang="0">
                <a:pos x="wd2" y="hd2"/>
              </a:cxn>
              <a:cxn ang="5400000">
                <a:pos x="wd2" y="hd2"/>
              </a:cxn>
              <a:cxn ang="10800000">
                <a:pos x="wd2" y="hd2"/>
              </a:cxn>
              <a:cxn ang="16200000">
                <a:pos x="wd2" y="hd2"/>
              </a:cxn>
            </a:cxnLst>
            <a:rect l="0" t="0" r="r" b="b"/>
            <a:pathLst>
              <a:path w="21530" h="21600" extrusionOk="0">
                <a:moveTo>
                  <a:pt x="13509" y="0"/>
                </a:moveTo>
                <a:cubicBezTo>
                  <a:pt x="13325" y="0"/>
                  <a:pt x="13140" y="67"/>
                  <a:pt x="13000" y="208"/>
                </a:cubicBezTo>
                <a:lnTo>
                  <a:pt x="6547" y="6683"/>
                </a:lnTo>
                <a:lnTo>
                  <a:pt x="0" y="21600"/>
                </a:lnTo>
                <a:lnTo>
                  <a:pt x="14867" y="15031"/>
                </a:lnTo>
                <a:lnTo>
                  <a:pt x="21320" y="8557"/>
                </a:lnTo>
                <a:cubicBezTo>
                  <a:pt x="21600" y="8275"/>
                  <a:pt x="21600" y="7816"/>
                  <a:pt x="21320" y="7534"/>
                </a:cubicBezTo>
                <a:cubicBezTo>
                  <a:pt x="21036" y="7254"/>
                  <a:pt x="20582" y="7254"/>
                  <a:pt x="20301" y="7534"/>
                </a:cubicBezTo>
                <a:lnTo>
                  <a:pt x="14037" y="13819"/>
                </a:lnTo>
                <a:lnTo>
                  <a:pt x="5245" y="17719"/>
                </a:lnTo>
                <a:lnTo>
                  <a:pt x="3887" y="16356"/>
                </a:lnTo>
                <a:lnTo>
                  <a:pt x="7754" y="7516"/>
                </a:lnTo>
                <a:lnTo>
                  <a:pt x="14018" y="1230"/>
                </a:lnTo>
                <a:cubicBezTo>
                  <a:pt x="14303" y="949"/>
                  <a:pt x="14303" y="489"/>
                  <a:pt x="14018" y="208"/>
                </a:cubicBezTo>
                <a:cubicBezTo>
                  <a:pt x="13879" y="67"/>
                  <a:pt x="13693" y="0"/>
                  <a:pt x="13509" y="0"/>
                </a:cubicBezTo>
                <a:close/>
                <a:moveTo>
                  <a:pt x="15207" y="1817"/>
                </a:moveTo>
                <a:cubicBezTo>
                  <a:pt x="15022" y="1817"/>
                  <a:pt x="14840" y="1885"/>
                  <a:pt x="14698" y="2026"/>
                </a:cubicBezTo>
                <a:lnTo>
                  <a:pt x="8660" y="8083"/>
                </a:lnTo>
                <a:cubicBezTo>
                  <a:pt x="8376" y="8365"/>
                  <a:pt x="8376" y="8824"/>
                  <a:pt x="8660" y="9106"/>
                </a:cubicBezTo>
                <a:cubicBezTo>
                  <a:pt x="8800" y="9246"/>
                  <a:pt x="8984" y="9314"/>
                  <a:pt x="9169" y="9314"/>
                </a:cubicBezTo>
                <a:cubicBezTo>
                  <a:pt x="9351" y="9314"/>
                  <a:pt x="9537" y="9246"/>
                  <a:pt x="9679" y="9106"/>
                </a:cubicBezTo>
                <a:lnTo>
                  <a:pt x="15716" y="3048"/>
                </a:lnTo>
                <a:cubicBezTo>
                  <a:pt x="15997" y="2763"/>
                  <a:pt x="15997" y="2307"/>
                  <a:pt x="15716" y="2026"/>
                </a:cubicBezTo>
                <a:cubicBezTo>
                  <a:pt x="15576" y="1885"/>
                  <a:pt x="15391" y="1817"/>
                  <a:pt x="15207" y="1817"/>
                </a:cubicBezTo>
                <a:close/>
                <a:moveTo>
                  <a:pt x="17018" y="3635"/>
                </a:moveTo>
                <a:cubicBezTo>
                  <a:pt x="16834" y="3635"/>
                  <a:pt x="16649" y="3701"/>
                  <a:pt x="16509" y="3843"/>
                </a:cubicBezTo>
                <a:lnTo>
                  <a:pt x="10471" y="9901"/>
                </a:lnTo>
                <a:cubicBezTo>
                  <a:pt x="10191" y="10182"/>
                  <a:pt x="10191" y="10643"/>
                  <a:pt x="10471" y="10923"/>
                </a:cubicBezTo>
                <a:cubicBezTo>
                  <a:pt x="10613" y="11064"/>
                  <a:pt x="10800" y="11131"/>
                  <a:pt x="10981" y="11131"/>
                </a:cubicBezTo>
                <a:cubicBezTo>
                  <a:pt x="11167" y="11131"/>
                  <a:pt x="11350" y="11064"/>
                  <a:pt x="11490" y="10923"/>
                </a:cubicBezTo>
                <a:lnTo>
                  <a:pt x="17528" y="4865"/>
                </a:lnTo>
                <a:cubicBezTo>
                  <a:pt x="17808" y="4583"/>
                  <a:pt x="17808" y="4124"/>
                  <a:pt x="17528" y="3843"/>
                </a:cubicBezTo>
                <a:cubicBezTo>
                  <a:pt x="17387" y="3701"/>
                  <a:pt x="17202" y="3635"/>
                  <a:pt x="17018" y="3635"/>
                </a:cubicBezTo>
                <a:close/>
                <a:moveTo>
                  <a:pt x="18226" y="4846"/>
                </a:moveTo>
                <a:cubicBezTo>
                  <a:pt x="18042" y="4846"/>
                  <a:pt x="17856" y="4912"/>
                  <a:pt x="17716" y="5055"/>
                </a:cubicBezTo>
                <a:lnTo>
                  <a:pt x="11679" y="11112"/>
                </a:lnTo>
                <a:cubicBezTo>
                  <a:pt x="11399" y="11393"/>
                  <a:pt x="11399" y="11853"/>
                  <a:pt x="11679" y="12135"/>
                </a:cubicBezTo>
                <a:cubicBezTo>
                  <a:pt x="11819" y="12276"/>
                  <a:pt x="12006" y="12343"/>
                  <a:pt x="12188" y="12343"/>
                </a:cubicBezTo>
                <a:cubicBezTo>
                  <a:pt x="12375" y="12343"/>
                  <a:pt x="12557" y="12276"/>
                  <a:pt x="12698" y="12135"/>
                </a:cubicBezTo>
                <a:lnTo>
                  <a:pt x="18735" y="6077"/>
                </a:lnTo>
                <a:cubicBezTo>
                  <a:pt x="19018" y="5794"/>
                  <a:pt x="19018" y="5336"/>
                  <a:pt x="18735" y="5055"/>
                </a:cubicBezTo>
                <a:cubicBezTo>
                  <a:pt x="18594" y="4912"/>
                  <a:pt x="18410" y="4846"/>
                  <a:pt x="18226" y="4846"/>
                </a:cubicBezTo>
                <a:close/>
              </a:path>
            </a:pathLst>
          </a:custGeom>
          <a:solidFill>
            <a:schemeClr val="bg1"/>
          </a:solidFill>
          <a:ln w="12700">
            <a:miter lim="400000"/>
          </a:ln>
        </p:spPr>
        <p:txBody>
          <a:bodyPr lIns="19051" tIns="19051" rIns="19051" bIns="1905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23" name="Shape 23283"/>
          <p:cNvSpPr/>
          <p:nvPr/>
        </p:nvSpPr>
        <p:spPr>
          <a:xfrm>
            <a:off x="7171056" y="3049369"/>
            <a:ext cx="347817" cy="354530"/>
          </a:xfrm>
          <a:custGeom>
            <a:avLst/>
            <a:gdLst/>
            <a:ahLst/>
            <a:cxnLst>
              <a:cxn ang="0">
                <a:pos x="wd2" y="hd2"/>
              </a:cxn>
              <a:cxn ang="5400000">
                <a:pos x="wd2" y="hd2"/>
              </a:cxn>
              <a:cxn ang="10800000">
                <a:pos x="wd2" y="hd2"/>
              </a:cxn>
              <a:cxn ang="16200000">
                <a:pos x="wd2" y="hd2"/>
              </a:cxn>
            </a:cxnLst>
            <a:rect l="0" t="0" r="r" b="b"/>
            <a:pathLst>
              <a:path w="21225" h="21568" extrusionOk="0">
                <a:moveTo>
                  <a:pt x="5572" y="8"/>
                </a:moveTo>
                <a:cubicBezTo>
                  <a:pt x="5171" y="48"/>
                  <a:pt x="4793" y="244"/>
                  <a:pt x="4517" y="580"/>
                </a:cubicBezTo>
                <a:lnTo>
                  <a:pt x="355" y="5652"/>
                </a:lnTo>
                <a:cubicBezTo>
                  <a:pt x="-195" y="6323"/>
                  <a:pt x="-95" y="7316"/>
                  <a:pt x="577" y="7865"/>
                </a:cubicBezTo>
                <a:cubicBezTo>
                  <a:pt x="577" y="7865"/>
                  <a:pt x="1372" y="8510"/>
                  <a:pt x="1372" y="8510"/>
                </a:cubicBezTo>
                <a:cubicBezTo>
                  <a:pt x="2045" y="9059"/>
                  <a:pt x="3042" y="8961"/>
                  <a:pt x="3592" y="8289"/>
                </a:cubicBezTo>
                <a:lnTo>
                  <a:pt x="7755" y="3217"/>
                </a:lnTo>
                <a:cubicBezTo>
                  <a:pt x="8305" y="2545"/>
                  <a:pt x="8206" y="1570"/>
                  <a:pt x="7533" y="1022"/>
                </a:cubicBezTo>
                <a:lnTo>
                  <a:pt x="6737" y="358"/>
                </a:lnTo>
                <a:cubicBezTo>
                  <a:pt x="6401" y="84"/>
                  <a:pt x="5973" y="-32"/>
                  <a:pt x="5572" y="8"/>
                </a:cubicBezTo>
                <a:close/>
                <a:moveTo>
                  <a:pt x="14563" y="8"/>
                </a:moveTo>
                <a:cubicBezTo>
                  <a:pt x="14161" y="37"/>
                  <a:pt x="13774" y="215"/>
                  <a:pt x="13490" y="543"/>
                </a:cubicBezTo>
                <a:lnTo>
                  <a:pt x="12824" y="1336"/>
                </a:lnTo>
                <a:cubicBezTo>
                  <a:pt x="12256" y="1992"/>
                  <a:pt x="12313" y="2982"/>
                  <a:pt x="12972" y="3549"/>
                </a:cubicBezTo>
                <a:lnTo>
                  <a:pt x="17948" y="7828"/>
                </a:lnTo>
                <a:cubicBezTo>
                  <a:pt x="18607" y="8396"/>
                  <a:pt x="19600" y="8318"/>
                  <a:pt x="20168" y="7662"/>
                </a:cubicBezTo>
                <a:lnTo>
                  <a:pt x="20834" y="6887"/>
                </a:lnTo>
                <a:cubicBezTo>
                  <a:pt x="21405" y="6233"/>
                  <a:pt x="21344" y="5241"/>
                  <a:pt x="20686" y="4674"/>
                </a:cubicBezTo>
                <a:lnTo>
                  <a:pt x="15710" y="395"/>
                </a:lnTo>
                <a:cubicBezTo>
                  <a:pt x="15381" y="111"/>
                  <a:pt x="14965" y="-21"/>
                  <a:pt x="14563" y="8"/>
                </a:cubicBezTo>
                <a:close/>
                <a:moveTo>
                  <a:pt x="12398" y="4176"/>
                </a:moveTo>
                <a:cubicBezTo>
                  <a:pt x="12157" y="4081"/>
                  <a:pt x="11866" y="4193"/>
                  <a:pt x="11769" y="4434"/>
                </a:cubicBezTo>
                <a:cubicBezTo>
                  <a:pt x="11766" y="4442"/>
                  <a:pt x="11475" y="5148"/>
                  <a:pt x="10789" y="5246"/>
                </a:cubicBezTo>
                <a:cubicBezTo>
                  <a:pt x="10634" y="5269"/>
                  <a:pt x="10432" y="5266"/>
                  <a:pt x="10197" y="5264"/>
                </a:cubicBezTo>
                <a:cubicBezTo>
                  <a:pt x="9161" y="5257"/>
                  <a:pt x="7431" y="5249"/>
                  <a:pt x="5960" y="7459"/>
                </a:cubicBezTo>
                <a:cubicBezTo>
                  <a:pt x="5368" y="8347"/>
                  <a:pt x="5158" y="8982"/>
                  <a:pt x="5294" y="9525"/>
                </a:cubicBezTo>
                <a:cubicBezTo>
                  <a:pt x="5396" y="9930"/>
                  <a:pt x="5662" y="10292"/>
                  <a:pt x="6164" y="10521"/>
                </a:cubicBezTo>
                <a:cubicBezTo>
                  <a:pt x="6690" y="10757"/>
                  <a:pt x="7775" y="10541"/>
                  <a:pt x="8883" y="8953"/>
                </a:cubicBezTo>
                <a:cubicBezTo>
                  <a:pt x="9655" y="9587"/>
                  <a:pt x="11336" y="10748"/>
                  <a:pt x="13083" y="10631"/>
                </a:cubicBezTo>
                <a:cubicBezTo>
                  <a:pt x="13988" y="10571"/>
                  <a:pt x="14770" y="10185"/>
                  <a:pt x="15432" y="9469"/>
                </a:cubicBezTo>
                <a:lnTo>
                  <a:pt x="18688" y="11978"/>
                </a:lnTo>
                <a:lnTo>
                  <a:pt x="17504" y="13361"/>
                </a:lnTo>
                <a:lnTo>
                  <a:pt x="17486" y="13361"/>
                </a:lnTo>
                <a:lnTo>
                  <a:pt x="14840" y="11166"/>
                </a:lnTo>
                <a:lnTo>
                  <a:pt x="14193" y="11941"/>
                </a:lnTo>
                <a:lnTo>
                  <a:pt x="16857" y="14154"/>
                </a:lnTo>
                <a:lnTo>
                  <a:pt x="15710" y="15500"/>
                </a:lnTo>
                <a:lnTo>
                  <a:pt x="11880" y="12180"/>
                </a:lnTo>
                <a:lnTo>
                  <a:pt x="11214" y="12937"/>
                </a:lnTo>
                <a:lnTo>
                  <a:pt x="15062" y="16275"/>
                </a:lnTo>
                <a:lnTo>
                  <a:pt x="13582" y="18027"/>
                </a:lnTo>
                <a:lnTo>
                  <a:pt x="4906" y="10926"/>
                </a:lnTo>
                <a:cubicBezTo>
                  <a:pt x="4890" y="10915"/>
                  <a:pt x="4884" y="10917"/>
                  <a:pt x="4869" y="10908"/>
                </a:cubicBezTo>
                <a:cubicBezTo>
                  <a:pt x="4864" y="10902"/>
                  <a:pt x="4856" y="10895"/>
                  <a:pt x="4850" y="10889"/>
                </a:cubicBezTo>
                <a:cubicBezTo>
                  <a:pt x="4643" y="10711"/>
                  <a:pt x="4328" y="10738"/>
                  <a:pt x="4147" y="10945"/>
                </a:cubicBezTo>
                <a:lnTo>
                  <a:pt x="725" y="14910"/>
                </a:lnTo>
                <a:cubicBezTo>
                  <a:pt x="546" y="15117"/>
                  <a:pt x="556" y="15413"/>
                  <a:pt x="762" y="15592"/>
                </a:cubicBezTo>
                <a:lnTo>
                  <a:pt x="7459" y="21439"/>
                </a:lnTo>
                <a:cubicBezTo>
                  <a:pt x="7552" y="21520"/>
                  <a:pt x="7676" y="21568"/>
                  <a:pt x="7792" y="21568"/>
                </a:cubicBezTo>
                <a:cubicBezTo>
                  <a:pt x="7928" y="21568"/>
                  <a:pt x="8064" y="21509"/>
                  <a:pt x="8162" y="21402"/>
                </a:cubicBezTo>
                <a:lnTo>
                  <a:pt x="11085" y="18193"/>
                </a:lnTo>
                <a:cubicBezTo>
                  <a:pt x="11099" y="18180"/>
                  <a:pt x="11111" y="18151"/>
                  <a:pt x="11122" y="18138"/>
                </a:cubicBezTo>
                <a:lnTo>
                  <a:pt x="11418" y="17806"/>
                </a:lnTo>
                <a:lnTo>
                  <a:pt x="13194" y="19263"/>
                </a:lnTo>
                <a:cubicBezTo>
                  <a:pt x="13403" y="19438"/>
                  <a:pt x="13721" y="19417"/>
                  <a:pt x="13897" y="19207"/>
                </a:cubicBezTo>
                <a:lnTo>
                  <a:pt x="19835" y="12144"/>
                </a:lnTo>
                <a:cubicBezTo>
                  <a:pt x="19923" y="12040"/>
                  <a:pt x="19961" y="11909"/>
                  <a:pt x="19946" y="11775"/>
                </a:cubicBezTo>
                <a:cubicBezTo>
                  <a:pt x="19931" y="11640"/>
                  <a:pt x="19869" y="11524"/>
                  <a:pt x="19761" y="11443"/>
                </a:cubicBezTo>
                <a:lnTo>
                  <a:pt x="15876" y="8473"/>
                </a:lnTo>
                <a:cubicBezTo>
                  <a:pt x="15445" y="8216"/>
                  <a:pt x="15248" y="8311"/>
                  <a:pt x="14951" y="8584"/>
                </a:cubicBezTo>
                <a:cubicBezTo>
                  <a:pt x="14405" y="9284"/>
                  <a:pt x="13766" y="9639"/>
                  <a:pt x="13009" y="9691"/>
                </a:cubicBezTo>
                <a:cubicBezTo>
                  <a:pt x="11105" y="9818"/>
                  <a:pt x="9125" y="7903"/>
                  <a:pt x="9105" y="7883"/>
                </a:cubicBezTo>
                <a:cubicBezTo>
                  <a:pt x="9002" y="7781"/>
                  <a:pt x="8845" y="7734"/>
                  <a:pt x="8698" y="7754"/>
                </a:cubicBezTo>
                <a:cubicBezTo>
                  <a:pt x="8553" y="7776"/>
                  <a:pt x="8437" y="7866"/>
                  <a:pt x="8365" y="7994"/>
                </a:cubicBezTo>
                <a:cubicBezTo>
                  <a:pt x="7644" y="9283"/>
                  <a:pt x="6759" y="9800"/>
                  <a:pt x="6497" y="9617"/>
                </a:cubicBezTo>
                <a:cubicBezTo>
                  <a:pt x="6282" y="9478"/>
                  <a:pt x="6236" y="9357"/>
                  <a:pt x="6219" y="9285"/>
                </a:cubicBezTo>
                <a:cubicBezTo>
                  <a:pt x="6174" y="9111"/>
                  <a:pt x="6221" y="8750"/>
                  <a:pt x="6737" y="7975"/>
                </a:cubicBezTo>
                <a:cubicBezTo>
                  <a:pt x="7926" y="6189"/>
                  <a:pt x="9173" y="6197"/>
                  <a:pt x="10178" y="6205"/>
                </a:cubicBezTo>
                <a:cubicBezTo>
                  <a:pt x="10443" y="6207"/>
                  <a:pt x="10709" y="6220"/>
                  <a:pt x="10937" y="6186"/>
                </a:cubicBezTo>
                <a:cubicBezTo>
                  <a:pt x="12169" y="6008"/>
                  <a:pt x="12637" y="4835"/>
                  <a:pt x="12657" y="4785"/>
                </a:cubicBezTo>
                <a:cubicBezTo>
                  <a:pt x="12753" y="4544"/>
                  <a:pt x="12641" y="4271"/>
                  <a:pt x="12398" y="4176"/>
                </a:cubicBezTo>
                <a:close/>
                <a:moveTo>
                  <a:pt x="4647" y="11922"/>
                </a:moveTo>
                <a:lnTo>
                  <a:pt x="10715" y="16957"/>
                </a:lnTo>
                <a:cubicBezTo>
                  <a:pt x="10715" y="16957"/>
                  <a:pt x="7699" y="20332"/>
                  <a:pt x="7699" y="20332"/>
                </a:cubicBezTo>
                <a:lnTo>
                  <a:pt x="6349" y="19115"/>
                </a:lnTo>
                <a:lnTo>
                  <a:pt x="8643" y="16533"/>
                </a:lnTo>
                <a:lnTo>
                  <a:pt x="7903" y="15851"/>
                </a:lnTo>
                <a:lnTo>
                  <a:pt x="5609" y="18414"/>
                </a:lnTo>
                <a:lnTo>
                  <a:pt x="4258" y="17215"/>
                </a:lnTo>
                <a:lnTo>
                  <a:pt x="6460" y="14781"/>
                </a:lnTo>
                <a:lnTo>
                  <a:pt x="5720" y="14099"/>
                </a:lnTo>
                <a:lnTo>
                  <a:pt x="3537" y="16570"/>
                </a:lnTo>
                <a:lnTo>
                  <a:pt x="1742" y="15076"/>
                </a:lnTo>
                <a:lnTo>
                  <a:pt x="4647" y="11922"/>
                </a:lnTo>
                <a:close/>
              </a:path>
            </a:pathLst>
          </a:custGeom>
          <a:solidFill>
            <a:schemeClr val="bg1"/>
          </a:solidFill>
          <a:ln w="12700">
            <a:miter lim="400000"/>
          </a:ln>
        </p:spPr>
        <p:txBody>
          <a:bodyPr lIns="19051" tIns="19051" rIns="19051" bIns="1905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24" name="Shape 23284"/>
          <p:cNvSpPr/>
          <p:nvPr/>
        </p:nvSpPr>
        <p:spPr>
          <a:xfrm>
            <a:off x="4311068" y="3756782"/>
            <a:ext cx="329808" cy="354530"/>
          </a:xfrm>
          <a:custGeom>
            <a:avLst/>
            <a:gdLst/>
            <a:ahLst/>
            <a:cxnLst>
              <a:cxn ang="0">
                <a:pos x="wd2" y="hd2"/>
              </a:cxn>
              <a:cxn ang="5400000">
                <a:pos x="wd2" y="hd2"/>
              </a:cxn>
              <a:cxn ang="10800000">
                <a:pos x="wd2" y="hd2"/>
              </a:cxn>
              <a:cxn ang="16200000">
                <a:pos x="wd2" y="hd2"/>
              </a:cxn>
            </a:cxnLst>
            <a:rect l="0" t="0" r="r" b="b"/>
            <a:pathLst>
              <a:path w="21600" h="21600" extrusionOk="0">
                <a:moveTo>
                  <a:pt x="10693" y="0"/>
                </a:moveTo>
                <a:cubicBezTo>
                  <a:pt x="10445" y="0"/>
                  <a:pt x="10248" y="183"/>
                  <a:pt x="10248" y="414"/>
                </a:cubicBezTo>
                <a:lnTo>
                  <a:pt x="10248" y="1672"/>
                </a:lnTo>
                <a:cubicBezTo>
                  <a:pt x="10248" y="1904"/>
                  <a:pt x="10445" y="2086"/>
                  <a:pt x="10693" y="2086"/>
                </a:cubicBezTo>
                <a:cubicBezTo>
                  <a:pt x="10941" y="2086"/>
                  <a:pt x="11156" y="1904"/>
                  <a:pt x="11156" y="1672"/>
                </a:cubicBezTo>
                <a:lnTo>
                  <a:pt x="11156" y="414"/>
                </a:lnTo>
                <a:cubicBezTo>
                  <a:pt x="11156" y="183"/>
                  <a:pt x="10941" y="0"/>
                  <a:pt x="10693" y="0"/>
                </a:cubicBezTo>
                <a:close/>
                <a:moveTo>
                  <a:pt x="5356" y="1109"/>
                </a:moveTo>
                <a:cubicBezTo>
                  <a:pt x="5140" y="1224"/>
                  <a:pt x="5055" y="1489"/>
                  <a:pt x="5178" y="1688"/>
                </a:cubicBezTo>
                <a:cubicBezTo>
                  <a:pt x="5178" y="1688"/>
                  <a:pt x="5854" y="2781"/>
                  <a:pt x="5854" y="2781"/>
                </a:cubicBezTo>
                <a:cubicBezTo>
                  <a:pt x="5939" y="2914"/>
                  <a:pt x="6090" y="2979"/>
                  <a:pt x="6245" y="2979"/>
                </a:cubicBezTo>
                <a:cubicBezTo>
                  <a:pt x="6321" y="2979"/>
                  <a:pt x="6406" y="2968"/>
                  <a:pt x="6476" y="2930"/>
                </a:cubicBezTo>
                <a:cubicBezTo>
                  <a:pt x="6693" y="2814"/>
                  <a:pt x="6761" y="2552"/>
                  <a:pt x="6637" y="2350"/>
                </a:cubicBezTo>
                <a:lnTo>
                  <a:pt x="5960" y="1274"/>
                </a:lnTo>
                <a:cubicBezTo>
                  <a:pt x="5837" y="1073"/>
                  <a:pt x="5571" y="993"/>
                  <a:pt x="5356" y="1109"/>
                </a:cubicBezTo>
                <a:close/>
                <a:moveTo>
                  <a:pt x="16156" y="1109"/>
                </a:moveTo>
                <a:cubicBezTo>
                  <a:pt x="15941" y="993"/>
                  <a:pt x="15656" y="1073"/>
                  <a:pt x="15533" y="1274"/>
                </a:cubicBezTo>
                <a:lnTo>
                  <a:pt x="14857" y="2350"/>
                </a:lnTo>
                <a:cubicBezTo>
                  <a:pt x="14733" y="2549"/>
                  <a:pt x="14819" y="2813"/>
                  <a:pt x="15035" y="2930"/>
                </a:cubicBezTo>
                <a:cubicBezTo>
                  <a:pt x="15104" y="2967"/>
                  <a:pt x="15173" y="2979"/>
                  <a:pt x="15248" y="2979"/>
                </a:cubicBezTo>
                <a:cubicBezTo>
                  <a:pt x="15403" y="2979"/>
                  <a:pt x="15555" y="2914"/>
                  <a:pt x="15640" y="2781"/>
                </a:cubicBezTo>
                <a:lnTo>
                  <a:pt x="16316" y="1688"/>
                </a:lnTo>
                <a:cubicBezTo>
                  <a:pt x="16441" y="1489"/>
                  <a:pt x="16371" y="1224"/>
                  <a:pt x="16156" y="1109"/>
                </a:cubicBezTo>
                <a:close/>
                <a:moveTo>
                  <a:pt x="11102" y="3178"/>
                </a:moveTo>
                <a:cubicBezTo>
                  <a:pt x="7179" y="3178"/>
                  <a:pt x="3986" y="6054"/>
                  <a:pt x="3986" y="9583"/>
                </a:cubicBezTo>
                <a:cubicBezTo>
                  <a:pt x="3986" y="11875"/>
                  <a:pt x="4993" y="13230"/>
                  <a:pt x="5729" y="14234"/>
                </a:cubicBezTo>
                <a:cubicBezTo>
                  <a:pt x="6182" y="14852"/>
                  <a:pt x="6423" y="15220"/>
                  <a:pt x="6423" y="15592"/>
                </a:cubicBezTo>
                <a:cubicBezTo>
                  <a:pt x="6423" y="16421"/>
                  <a:pt x="6907" y="17204"/>
                  <a:pt x="7757" y="17793"/>
                </a:cubicBezTo>
                <a:cubicBezTo>
                  <a:pt x="7779" y="18285"/>
                  <a:pt x="7864" y="19481"/>
                  <a:pt x="7864" y="19481"/>
                </a:cubicBezTo>
                <a:cubicBezTo>
                  <a:pt x="7879" y="19824"/>
                  <a:pt x="8057" y="20529"/>
                  <a:pt x="9323" y="20921"/>
                </a:cubicBezTo>
                <a:cubicBezTo>
                  <a:pt x="9471" y="21125"/>
                  <a:pt x="9672" y="21302"/>
                  <a:pt x="9910" y="21451"/>
                </a:cubicBezTo>
                <a:cubicBezTo>
                  <a:pt x="10059" y="21544"/>
                  <a:pt x="10228" y="21600"/>
                  <a:pt x="10409" y="21600"/>
                </a:cubicBezTo>
                <a:lnTo>
                  <a:pt x="11796" y="21600"/>
                </a:lnTo>
                <a:cubicBezTo>
                  <a:pt x="11976" y="21600"/>
                  <a:pt x="12147" y="21544"/>
                  <a:pt x="12295" y="21451"/>
                </a:cubicBezTo>
                <a:cubicBezTo>
                  <a:pt x="12533" y="21302"/>
                  <a:pt x="12732" y="21125"/>
                  <a:pt x="12882" y="20921"/>
                </a:cubicBezTo>
                <a:cubicBezTo>
                  <a:pt x="14157" y="20528"/>
                  <a:pt x="14331" y="19811"/>
                  <a:pt x="14341" y="19481"/>
                </a:cubicBezTo>
                <a:cubicBezTo>
                  <a:pt x="14341" y="19481"/>
                  <a:pt x="14425" y="18285"/>
                  <a:pt x="14447" y="17793"/>
                </a:cubicBezTo>
                <a:cubicBezTo>
                  <a:pt x="15298" y="17207"/>
                  <a:pt x="15782" y="16421"/>
                  <a:pt x="15782" y="15592"/>
                </a:cubicBezTo>
                <a:cubicBezTo>
                  <a:pt x="15782" y="15223"/>
                  <a:pt x="16037" y="14858"/>
                  <a:pt x="16494" y="14234"/>
                </a:cubicBezTo>
                <a:cubicBezTo>
                  <a:pt x="17223" y="13239"/>
                  <a:pt x="18219" y="11876"/>
                  <a:pt x="18219" y="9583"/>
                </a:cubicBezTo>
                <a:cubicBezTo>
                  <a:pt x="18219" y="6054"/>
                  <a:pt x="15026" y="3178"/>
                  <a:pt x="11102" y="3178"/>
                </a:cubicBezTo>
                <a:close/>
                <a:moveTo>
                  <a:pt x="2384" y="4817"/>
                </a:moveTo>
                <a:cubicBezTo>
                  <a:pt x="2170" y="4700"/>
                  <a:pt x="1886" y="4781"/>
                  <a:pt x="1761" y="4982"/>
                </a:cubicBezTo>
                <a:cubicBezTo>
                  <a:pt x="1639" y="5180"/>
                  <a:pt x="1725" y="5427"/>
                  <a:pt x="1939" y="5545"/>
                </a:cubicBezTo>
                <a:lnTo>
                  <a:pt x="3096" y="6174"/>
                </a:lnTo>
                <a:cubicBezTo>
                  <a:pt x="3166" y="6212"/>
                  <a:pt x="3252" y="6223"/>
                  <a:pt x="3327" y="6223"/>
                </a:cubicBezTo>
                <a:cubicBezTo>
                  <a:pt x="3483" y="6223"/>
                  <a:pt x="3633" y="6160"/>
                  <a:pt x="3719" y="6025"/>
                </a:cubicBezTo>
                <a:cubicBezTo>
                  <a:pt x="3841" y="5826"/>
                  <a:pt x="3775" y="5563"/>
                  <a:pt x="3558" y="5446"/>
                </a:cubicBezTo>
                <a:lnTo>
                  <a:pt x="2384" y="4817"/>
                </a:lnTo>
                <a:close/>
                <a:moveTo>
                  <a:pt x="19607" y="4817"/>
                </a:moveTo>
                <a:lnTo>
                  <a:pt x="18451" y="5446"/>
                </a:lnTo>
                <a:cubicBezTo>
                  <a:pt x="18238" y="5563"/>
                  <a:pt x="18150" y="5826"/>
                  <a:pt x="18273" y="6025"/>
                </a:cubicBezTo>
                <a:cubicBezTo>
                  <a:pt x="18359" y="6158"/>
                  <a:pt x="18508" y="6223"/>
                  <a:pt x="18664" y="6223"/>
                </a:cubicBezTo>
                <a:cubicBezTo>
                  <a:pt x="18739" y="6223"/>
                  <a:pt x="18825" y="6212"/>
                  <a:pt x="18896" y="6174"/>
                </a:cubicBezTo>
                <a:lnTo>
                  <a:pt x="20070" y="5545"/>
                </a:lnTo>
                <a:cubicBezTo>
                  <a:pt x="20286" y="5429"/>
                  <a:pt x="20355" y="5181"/>
                  <a:pt x="20230" y="4982"/>
                </a:cubicBezTo>
                <a:cubicBezTo>
                  <a:pt x="20107" y="4782"/>
                  <a:pt x="19824" y="4700"/>
                  <a:pt x="19607" y="4817"/>
                </a:cubicBezTo>
                <a:close/>
                <a:moveTo>
                  <a:pt x="11102" y="4850"/>
                </a:moveTo>
                <a:cubicBezTo>
                  <a:pt x="14037" y="4850"/>
                  <a:pt x="16422" y="6977"/>
                  <a:pt x="16422" y="9583"/>
                </a:cubicBezTo>
                <a:cubicBezTo>
                  <a:pt x="16422" y="11359"/>
                  <a:pt x="15670" y="12378"/>
                  <a:pt x="14999" y="13291"/>
                </a:cubicBezTo>
                <a:cubicBezTo>
                  <a:pt x="14475" y="14008"/>
                  <a:pt x="13985" y="14687"/>
                  <a:pt x="13985" y="15592"/>
                </a:cubicBezTo>
                <a:cubicBezTo>
                  <a:pt x="13985" y="15989"/>
                  <a:pt x="13596" y="16317"/>
                  <a:pt x="13309" y="16502"/>
                </a:cubicBezTo>
                <a:lnTo>
                  <a:pt x="8896" y="16502"/>
                </a:lnTo>
                <a:cubicBezTo>
                  <a:pt x="8610" y="16317"/>
                  <a:pt x="8238" y="15989"/>
                  <a:pt x="8238" y="15592"/>
                </a:cubicBezTo>
                <a:cubicBezTo>
                  <a:pt x="8238" y="14687"/>
                  <a:pt x="7738" y="14016"/>
                  <a:pt x="7206" y="13291"/>
                </a:cubicBezTo>
                <a:cubicBezTo>
                  <a:pt x="6541" y="12384"/>
                  <a:pt x="5783" y="11357"/>
                  <a:pt x="5783" y="9583"/>
                </a:cubicBezTo>
                <a:cubicBezTo>
                  <a:pt x="5783" y="6979"/>
                  <a:pt x="8171" y="4852"/>
                  <a:pt x="11102" y="4850"/>
                </a:cubicBezTo>
                <a:close/>
                <a:moveTo>
                  <a:pt x="10764" y="6356"/>
                </a:moveTo>
                <a:cubicBezTo>
                  <a:pt x="10078" y="6356"/>
                  <a:pt x="9679" y="6681"/>
                  <a:pt x="9679" y="7332"/>
                </a:cubicBezTo>
                <a:lnTo>
                  <a:pt x="9679" y="8822"/>
                </a:lnTo>
                <a:cubicBezTo>
                  <a:pt x="9679" y="9011"/>
                  <a:pt x="9704" y="9214"/>
                  <a:pt x="9732" y="9418"/>
                </a:cubicBezTo>
                <a:cubicBezTo>
                  <a:pt x="9732" y="9418"/>
                  <a:pt x="10159" y="12397"/>
                  <a:pt x="10159" y="12397"/>
                </a:cubicBezTo>
                <a:cubicBezTo>
                  <a:pt x="10212" y="12768"/>
                  <a:pt x="10407" y="12877"/>
                  <a:pt x="10764" y="12877"/>
                </a:cubicBezTo>
                <a:cubicBezTo>
                  <a:pt x="11119" y="12877"/>
                  <a:pt x="11316" y="12768"/>
                  <a:pt x="11369" y="12397"/>
                </a:cubicBezTo>
                <a:lnTo>
                  <a:pt x="11796" y="9418"/>
                </a:lnTo>
                <a:cubicBezTo>
                  <a:pt x="11824" y="9214"/>
                  <a:pt x="11850" y="9011"/>
                  <a:pt x="11850" y="8822"/>
                </a:cubicBezTo>
                <a:lnTo>
                  <a:pt x="11850" y="7332"/>
                </a:lnTo>
                <a:cubicBezTo>
                  <a:pt x="11850" y="6681"/>
                  <a:pt x="11450" y="6356"/>
                  <a:pt x="10764" y="6356"/>
                </a:cubicBezTo>
                <a:close/>
                <a:moveTo>
                  <a:pt x="445" y="9534"/>
                </a:moveTo>
                <a:cubicBezTo>
                  <a:pt x="197" y="9534"/>
                  <a:pt x="0" y="9716"/>
                  <a:pt x="0" y="9948"/>
                </a:cubicBezTo>
                <a:cubicBezTo>
                  <a:pt x="0" y="10178"/>
                  <a:pt x="197" y="10378"/>
                  <a:pt x="445" y="10378"/>
                </a:cubicBezTo>
                <a:lnTo>
                  <a:pt x="1797" y="10378"/>
                </a:lnTo>
                <a:cubicBezTo>
                  <a:pt x="2048" y="10378"/>
                  <a:pt x="2242" y="10178"/>
                  <a:pt x="2242" y="9948"/>
                </a:cubicBezTo>
                <a:cubicBezTo>
                  <a:pt x="2242" y="9716"/>
                  <a:pt x="2048" y="9534"/>
                  <a:pt x="1797" y="9534"/>
                </a:cubicBezTo>
                <a:lnTo>
                  <a:pt x="445" y="9534"/>
                </a:lnTo>
                <a:close/>
                <a:moveTo>
                  <a:pt x="19803" y="9534"/>
                </a:moveTo>
                <a:cubicBezTo>
                  <a:pt x="19554" y="9534"/>
                  <a:pt x="19358" y="9716"/>
                  <a:pt x="19358" y="9948"/>
                </a:cubicBezTo>
                <a:cubicBezTo>
                  <a:pt x="19358" y="10178"/>
                  <a:pt x="19554" y="10378"/>
                  <a:pt x="19803" y="10378"/>
                </a:cubicBezTo>
                <a:lnTo>
                  <a:pt x="21155" y="10378"/>
                </a:lnTo>
                <a:cubicBezTo>
                  <a:pt x="21403" y="10378"/>
                  <a:pt x="21600" y="10178"/>
                  <a:pt x="21600" y="9948"/>
                </a:cubicBezTo>
                <a:cubicBezTo>
                  <a:pt x="21600" y="9716"/>
                  <a:pt x="21403" y="9534"/>
                  <a:pt x="21155" y="9534"/>
                </a:cubicBezTo>
                <a:lnTo>
                  <a:pt x="19803" y="9534"/>
                </a:lnTo>
                <a:close/>
                <a:moveTo>
                  <a:pt x="3096" y="13291"/>
                </a:moveTo>
                <a:lnTo>
                  <a:pt x="1939" y="13920"/>
                </a:lnTo>
                <a:cubicBezTo>
                  <a:pt x="1723" y="14036"/>
                  <a:pt x="1639" y="14301"/>
                  <a:pt x="1761" y="14499"/>
                </a:cubicBezTo>
                <a:cubicBezTo>
                  <a:pt x="1845" y="14636"/>
                  <a:pt x="1999" y="14714"/>
                  <a:pt x="2153" y="14714"/>
                </a:cubicBezTo>
                <a:cubicBezTo>
                  <a:pt x="2231" y="14714"/>
                  <a:pt x="2313" y="14687"/>
                  <a:pt x="2384" y="14648"/>
                </a:cubicBezTo>
                <a:lnTo>
                  <a:pt x="3558" y="14019"/>
                </a:lnTo>
                <a:cubicBezTo>
                  <a:pt x="3771" y="13901"/>
                  <a:pt x="3841" y="13655"/>
                  <a:pt x="3719" y="13457"/>
                </a:cubicBezTo>
                <a:cubicBezTo>
                  <a:pt x="3595" y="13254"/>
                  <a:pt x="3312" y="13175"/>
                  <a:pt x="3096" y="13291"/>
                </a:cubicBezTo>
                <a:close/>
                <a:moveTo>
                  <a:pt x="18896" y="13291"/>
                </a:moveTo>
                <a:cubicBezTo>
                  <a:pt x="18682" y="13175"/>
                  <a:pt x="18400" y="13254"/>
                  <a:pt x="18273" y="13457"/>
                </a:cubicBezTo>
                <a:cubicBezTo>
                  <a:pt x="18150" y="13654"/>
                  <a:pt x="18238" y="13902"/>
                  <a:pt x="18451" y="14019"/>
                </a:cubicBezTo>
                <a:lnTo>
                  <a:pt x="19607" y="14648"/>
                </a:lnTo>
                <a:cubicBezTo>
                  <a:pt x="19678" y="14687"/>
                  <a:pt x="19763" y="14714"/>
                  <a:pt x="19839" y="14714"/>
                </a:cubicBezTo>
                <a:cubicBezTo>
                  <a:pt x="19994" y="14714"/>
                  <a:pt x="20145" y="14633"/>
                  <a:pt x="20230" y="14499"/>
                </a:cubicBezTo>
                <a:cubicBezTo>
                  <a:pt x="20355" y="14299"/>
                  <a:pt x="20286" y="14036"/>
                  <a:pt x="20070" y="13920"/>
                </a:cubicBezTo>
                <a:lnTo>
                  <a:pt x="18896" y="13291"/>
                </a:lnTo>
                <a:close/>
                <a:moveTo>
                  <a:pt x="10800" y="13771"/>
                </a:moveTo>
                <a:cubicBezTo>
                  <a:pt x="10183" y="13771"/>
                  <a:pt x="9679" y="14240"/>
                  <a:pt x="9679" y="14814"/>
                </a:cubicBezTo>
                <a:cubicBezTo>
                  <a:pt x="9679" y="15388"/>
                  <a:pt x="10183" y="15857"/>
                  <a:pt x="10800" y="15857"/>
                </a:cubicBezTo>
                <a:cubicBezTo>
                  <a:pt x="11417" y="15857"/>
                  <a:pt x="11921" y="15388"/>
                  <a:pt x="11921" y="14814"/>
                </a:cubicBezTo>
                <a:cubicBezTo>
                  <a:pt x="11921" y="14240"/>
                  <a:pt x="11417" y="13771"/>
                  <a:pt x="10800" y="13771"/>
                </a:cubicBezTo>
                <a:close/>
              </a:path>
            </a:pathLst>
          </a:custGeom>
          <a:solidFill>
            <a:schemeClr val="bg1"/>
          </a:solidFill>
          <a:ln w="12700">
            <a:miter lim="400000"/>
          </a:ln>
        </p:spPr>
        <p:txBody>
          <a:bodyPr lIns="19051" tIns="19051" rIns="19051" bIns="1905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25" name="矩形 24"/>
          <p:cNvSpPr/>
          <p:nvPr/>
        </p:nvSpPr>
        <p:spPr>
          <a:xfrm>
            <a:off x="700635" y="4720310"/>
            <a:ext cx="2233765" cy="307777"/>
          </a:xfrm>
          <a:prstGeom prst="rect">
            <a:avLst/>
          </a:prstGeom>
        </p:spPr>
        <p:txBody>
          <a:bodyPr wrap="square">
            <a:spAutoFit/>
          </a:bodyPr>
          <a:lstStyle/>
          <a:p>
            <a:pPr algn="ctr"/>
            <a:endParaRPr lang="zh-CN" altLang="en-US" sz="1400" dirty="0">
              <a:solidFill>
                <a:schemeClr val="tx1">
                  <a:lumMod val="50000"/>
                  <a:lumOff val="50000"/>
                </a:schemeClr>
              </a:solidFill>
              <a:latin typeface="+mj-lt"/>
            </a:endParaRPr>
          </a:p>
        </p:txBody>
      </p:sp>
      <p:sp>
        <p:nvSpPr>
          <p:cNvPr id="27" name="矩形 26"/>
          <p:cNvSpPr/>
          <p:nvPr/>
        </p:nvSpPr>
        <p:spPr>
          <a:xfrm>
            <a:off x="2756804" y="2073913"/>
            <a:ext cx="3895434" cy="830997"/>
          </a:xfrm>
          <a:prstGeom prst="rect">
            <a:avLst/>
          </a:prstGeom>
        </p:spPr>
        <p:txBody>
          <a:bodyPr wrap="square">
            <a:spAutoFit/>
          </a:bodyPr>
          <a:lstStyle/>
          <a:p>
            <a:pPr marL="171450" indent="-171450">
              <a:buFont typeface="Arial" panose="020B0604020202020204" pitchFamily="34" charset="0"/>
              <a:buChar char="•"/>
            </a:pPr>
            <a:r>
              <a:rPr lang="en-CA" sz="1200" dirty="0">
                <a:latin typeface="+mj-lt"/>
              </a:rPr>
              <a:t>Normalization: Scaling numerical data to a common range (e.g., between 0 and 1) to ensure equal importance.</a:t>
            </a:r>
          </a:p>
          <a:p>
            <a:pPr marL="171450" indent="-171450">
              <a:buFont typeface="Arial" panose="020B0604020202020204" pitchFamily="34" charset="0"/>
              <a:buChar char="•"/>
            </a:pPr>
            <a:r>
              <a:rPr lang="en-CA" sz="1200" dirty="0">
                <a:latin typeface="+mj-lt"/>
              </a:rPr>
              <a:t>Standardization: Transforming data to have zero mean and unit variance, which helps when certain calculations</a:t>
            </a:r>
          </a:p>
        </p:txBody>
      </p:sp>
      <p:sp>
        <p:nvSpPr>
          <p:cNvPr id="28" name="文本框 27"/>
          <p:cNvSpPr txBox="1"/>
          <p:nvPr/>
        </p:nvSpPr>
        <p:spPr>
          <a:xfrm>
            <a:off x="3522986" y="1561779"/>
            <a:ext cx="2131609" cy="400110"/>
          </a:xfrm>
          <a:prstGeom prst="rect">
            <a:avLst/>
          </a:prstGeom>
          <a:noFill/>
        </p:spPr>
        <p:txBody>
          <a:bodyPr wrap="none" rtlCol="0">
            <a:spAutoFit/>
          </a:bodyPr>
          <a:lstStyle/>
          <a:p>
            <a:r>
              <a:rPr lang="en-CA" altLang="zh-CN" sz="2000" dirty="0">
                <a:latin typeface="+mj-lt"/>
              </a:rPr>
              <a:t>Transform the data</a:t>
            </a:r>
            <a:endParaRPr lang="zh-CN" altLang="en-US" sz="2000" dirty="0">
              <a:latin typeface="汉仪君黑-45简" panose="020B0604020202020204" pitchFamily="34" charset="-122"/>
              <a:ea typeface="汉仪君黑-45简" panose="020B0604020202020204" pitchFamily="34" charset="-122"/>
            </a:endParaRPr>
          </a:p>
        </p:txBody>
      </p:sp>
      <p:sp>
        <p:nvSpPr>
          <p:cNvPr id="31" name="矩形 30"/>
          <p:cNvSpPr/>
          <p:nvPr/>
        </p:nvSpPr>
        <p:spPr>
          <a:xfrm>
            <a:off x="5951621" y="4718008"/>
            <a:ext cx="3895434" cy="830997"/>
          </a:xfrm>
          <a:prstGeom prst="rect">
            <a:avLst/>
          </a:prstGeom>
        </p:spPr>
        <p:txBody>
          <a:bodyPr wrap="square">
            <a:spAutoFit/>
          </a:bodyPr>
          <a:lstStyle/>
          <a:p>
            <a:pPr marL="171450" indent="-171450">
              <a:buFont typeface="Arial" panose="020B0604020202020204" pitchFamily="34" charset="0"/>
              <a:buChar char="•"/>
            </a:pPr>
            <a:r>
              <a:rPr lang="en-CA" sz="1200" dirty="0">
                <a:latin typeface="+mj-lt"/>
              </a:rPr>
              <a:t>Selecting the most informative features for the specific analysis</a:t>
            </a:r>
          </a:p>
          <a:p>
            <a:pPr marL="171450" indent="-171450">
              <a:buFont typeface="Arial" panose="020B0604020202020204" pitchFamily="34" charset="0"/>
              <a:buChar char="•"/>
            </a:pPr>
            <a:r>
              <a:rPr lang="en-US" altLang="zh-CN" sz="1200" dirty="0">
                <a:latin typeface="+mj-lt"/>
              </a:rPr>
              <a:t>Choosing the most related labels regarding the business problems and </a:t>
            </a:r>
            <a:r>
              <a:rPr lang="en-CA" sz="1200" dirty="0">
                <a:latin typeface="+mj-lt"/>
              </a:rPr>
              <a:t>modeling task </a:t>
            </a:r>
            <a:endParaRPr lang="zh-CN" altLang="en-US" sz="1200" dirty="0">
              <a:solidFill>
                <a:schemeClr val="tx1">
                  <a:lumMod val="50000"/>
                  <a:lumOff val="50000"/>
                </a:schemeClr>
              </a:solidFill>
              <a:latin typeface="+mj-lt"/>
            </a:endParaRPr>
          </a:p>
        </p:txBody>
      </p:sp>
      <p:sp>
        <p:nvSpPr>
          <p:cNvPr id="32" name="文本框 31"/>
          <p:cNvSpPr txBox="1"/>
          <p:nvPr/>
        </p:nvSpPr>
        <p:spPr>
          <a:xfrm>
            <a:off x="6275103" y="4265903"/>
            <a:ext cx="2105705" cy="400110"/>
          </a:xfrm>
          <a:prstGeom prst="rect">
            <a:avLst/>
          </a:prstGeom>
          <a:noFill/>
        </p:spPr>
        <p:txBody>
          <a:bodyPr wrap="none" rtlCol="0">
            <a:spAutoFit/>
          </a:bodyPr>
          <a:lstStyle/>
          <a:p>
            <a:r>
              <a:rPr lang="en-CA" altLang="zh-CN" sz="2000" dirty="0">
                <a:latin typeface="+mj-lt"/>
              </a:rPr>
              <a:t>Select the features</a:t>
            </a:r>
            <a:endParaRPr lang="zh-CN" altLang="en-US" sz="2000" dirty="0">
              <a:latin typeface="汉仪君黑-45简" panose="020B0604020202020204" pitchFamily="34" charset="-122"/>
              <a:ea typeface="汉仪君黑-45简" panose="020B0604020202020204" pitchFamily="34" charset="-122"/>
            </a:endParaRPr>
          </a:p>
        </p:txBody>
      </p:sp>
      <p:sp>
        <p:nvSpPr>
          <p:cNvPr id="33" name="椭圆 32"/>
          <p:cNvSpPr/>
          <p:nvPr/>
        </p:nvSpPr>
        <p:spPr>
          <a:xfrm>
            <a:off x="9681176" y="3435763"/>
            <a:ext cx="997527" cy="997527"/>
          </a:xfrm>
          <a:prstGeom prst="ellipse">
            <a:avLst/>
          </a:prstGeom>
          <a:solidFill>
            <a:srgbClr val="57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flipV="1">
            <a:off x="9487212" y="3057066"/>
            <a:ext cx="1385454" cy="1570188"/>
          </a:xfrm>
          <a:custGeom>
            <a:avLst/>
            <a:gdLst>
              <a:gd name="connsiteX0" fmla="*/ 692727 w 1385454"/>
              <a:gd name="connsiteY0" fmla="*/ 0 h 1570188"/>
              <a:gd name="connsiteX1" fmla="*/ 1385454 w 1385454"/>
              <a:gd name="connsiteY1" fmla="*/ 692727 h 1570188"/>
              <a:gd name="connsiteX2" fmla="*/ 962368 w 1385454"/>
              <a:gd name="connsiteY2" fmla="*/ 1331016 h 1570188"/>
              <a:gd name="connsiteX3" fmla="*/ 846501 w 1385454"/>
              <a:gd name="connsiteY3" fmla="*/ 1366983 h 1570188"/>
              <a:gd name="connsiteX4" fmla="*/ 849745 w 1385454"/>
              <a:gd name="connsiteY4" fmla="*/ 1366983 h 1570188"/>
              <a:gd name="connsiteX5" fmla="*/ 689765 w 1385454"/>
              <a:gd name="connsiteY5" fmla="*/ 1570188 h 1570188"/>
              <a:gd name="connsiteX6" fmla="*/ 529784 w 1385454"/>
              <a:gd name="connsiteY6" fmla="*/ 1366983 h 1570188"/>
              <a:gd name="connsiteX7" fmla="*/ 538953 w 1385454"/>
              <a:gd name="connsiteY7" fmla="*/ 1366983 h 1570188"/>
              <a:gd name="connsiteX8" fmla="*/ 423086 w 1385454"/>
              <a:gd name="connsiteY8" fmla="*/ 1331016 h 1570188"/>
              <a:gd name="connsiteX9" fmla="*/ 0 w 1385454"/>
              <a:gd name="connsiteY9" fmla="*/ 692727 h 1570188"/>
              <a:gd name="connsiteX10" fmla="*/ 692727 w 1385454"/>
              <a:gd name="connsiteY10" fmla="*/ 0 h 1570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5454" h="1570188">
                <a:moveTo>
                  <a:pt x="692727" y="0"/>
                </a:moveTo>
                <a:cubicBezTo>
                  <a:pt x="1075310" y="0"/>
                  <a:pt x="1385454" y="310144"/>
                  <a:pt x="1385454" y="692727"/>
                </a:cubicBezTo>
                <a:cubicBezTo>
                  <a:pt x="1385454" y="979664"/>
                  <a:pt x="1210998" y="1225855"/>
                  <a:pt x="962368" y="1331016"/>
                </a:cubicBezTo>
                <a:lnTo>
                  <a:pt x="846501" y="1366983"/>
                </a:lnTo>
                <a:lnTo>
                  <a:pt x="849745" y="1366983"/>
                </a:lnTo>
                <a:lnTo>
                  <a:pt x="689765" y="1570188"/>
                </a:lnTo>
                <a:lnTo>
                  <a:pt x="529784" y="1366983"/>
                </a:lnTo>
                <a:lnTo>
                  <a:pt x="538953" y="1366983"/>
                </a:lnTo>
                <a:lnTo>
                  <a:pt x="423086" y="1331016"/>
                </a:lnTo>
                <a:cubicBezTo>
                  <a:pt x="174456" y="1225855"/>
                  <a:pt x="0" y="979664"/>
                  <a:pt x="0" y="692727"/>
                </a:cubicBezTo>
                <a:cubicBezTo>
                  <a:pt x="0" y="310144"/>
                  <a:pt x="310144" y="0"/>
                  <a:pt x="692727" y="0"/>
                </a:cubicBezTo>
                <a:close/>
              </a:path>
            </a:pathLst>
          </a:cu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Shape 23284"/>
          <p:cNvSpPr/>
          <p:nvPr/>
        </p:nvSpPr>
        <p:spPr>
          <a:xfrm>
            <a:off x="10015035" y="3756782"/>
            <a:ext cx="329808" cy="354530"/>
          </a:xfrm>
          <a:custGeom>
            <a:avLst/>
            <a:gdLst/>
            <a:ahLst/>
            <a:cxnLst>
              <a:cxn ang="0">
                <a:pos x="wd2" y="hd2"/>
              </a:cxn>
              <a:cxn ang="5400000">
                <a:pos x="wd2" y="hd2"/>
              </a:cxn>
              <a:cxn ang="10800000">
                <a:pos x="wd2" y="hd2"/>
              </a:cxn>
              <a:cxn ang="16200000">
                <a:pos x="wd2" y="hd2"/>
              </a:cxn>
            </a:cxnLst>
            <a:rect l="0" t="0" r="r" b="b"/>
            <a:pathLst>
              <a:path w="21600" h="21600" extrusionOk="0">
                <a:moveTo>
                  <a:pt x="10693" y="0"/>
                </a:moveTo>
                <a:cubicBezTo>
                  <a:pt x="10445" y="0"/>
                  <a:pt x="10248" y="183"/>
                  <a:pt x="10248" y="414"/>
                </a:cubicBezTo>
                <a:lnTo>
                  <a:pt x="10248" y="1672"/>
                </a:lnTo>
                <a:cubicBezTo>
                  <a:pt x="10248" y="1904"/>
                  <a:pt x="10445" y="2086"/>
                  <a:pt x="10693" y="2086"/>
                </a:cubicBezTo>
                <a:cubicBezTo>
                  <a:pt x="10941" y="2086"/>
                  <a:pt x="11156" y="1904"/>
                  <a:pt x="11156" y="1672"/>
                </a:cubicBezTo>
                <a:lnTo>
                  <a:pt x="11156" y="414"/>
                </a:lnTo>
                <a:cubicBezTo>
                  <a:pt x="11156" y="183"/>
                  <a:pt x="10941" y="0"/>
                  <a:pt x="10693" y="0"/>
                </a:cubicBezTo>
                <a:close/>
                <a:moveTo>
                  <a:pt x="5356" y="1109"/>
                </a:moveTo>
                <a:cubicBezTo>
                  <a:pt x="5140" y="1224"/>
                  <a:pt x="5055" y="1489"/>
                  <a:pt x="5178" y="1688"/>
                </a:cubicBezTo>
                <a:cubicBezTo>
                  <a:pt x="5178" y="1688"/>
                  <a:pt x="5854" y="2781"/>
                  <a:pt x="5854" y="2781"/>
                </a:cubicBezTo>
                <a:cubicBezTo>
                  <a:pt x="5939" y="2914"/>
                  <a:pt x="6090" y="2979"/>
                  <a:pt x="6245" y="2979"/>
                </a:cubicBezTo>
                <a:cubicBezTo>
                  <a:pt x="6321" y="2979"/>
                  <a:pt x="6406" y="2968"/>
                  <a:pt x="6476" y="2930"/>
                </a:cubicBezTo>
                <a:cubicBezTo>
                  <a:pt x="6693" y="2814"/>
                  <a:pt x="6761" y="2552"/>
                  <a:pt x="6637" y="2350"/>
                </a:cubicBezTo>
                <a:lnTo>
                  <a:pt x="5960" y="1274"/>
                </a:lnTo>
                <a:cubicBezTo>
                  <a:pt x="5837" y="1073"/>
                  <a:pt x="5571" y="993"/>
                  <a:pt x="5356" y="1109"/>
                </a:cubicBezTo>
                <a:close/>
                <a:moveTo>
                  <a:pt x="16156" y="1109"/>
                </a:moveTo>
                <a:cubicBezTo>
                  <a:pt x="15941" y="993"/>
                  <a:pt x="15656" y="1073"/>
                  <a:pt x="15533" y="1274"/>
                </a:cubicBezTo>
                <a:lnTo>
                  <a:pt x="14857" y="2350"/>
                </a:lnTo>
                <a:cubicBezTo>
                  <a:pt x="14733" y="2549"/>
                  <a:pt x="14819" y="2813"/>
                  <a:pt x="15035" y="2930"/>
                </a:cubicBezTo>
                <a:cubicBezTo>
                  <a:pt x="15104" y="2967"/>
                  <a:pt x="15173" y="2979"/>
                  <a:pt x="15248" y="2979"/>
                </a:cubicBezTo>
                <a:cubicBezTo>
                  <a:pt x="15403" y="2979"/>
                  <a:pt x="15555" y="2914"/>
                  <a:pt x="15640" y="2781"/>
                </a:cubicBezTo>
                <a:lnTo>
                  <a:pt x="16316" y="1688"/>
                </a:lnTo>
                <a:cubicBezTo>
                  <a:pt x="16441" y="1489"/>
                  <a:pt x="16371" y="1224"/>
                  <a:pt x="16156" y="1109"/>
                </a:cubicBezTo>
                <a:close/>
                <a:moveTo>
                  <a:pt x="11102" y="3178"/>
                </a:moveTo>
                <a:cubicBezTo>
                  <a:pt x="7179" y="3178"/>
                  <a:pt x="3986" y="6054"/>
                  <a:pt x="3986" y="9583"/>
                </a:cubicBezTo>
                <a:cubicBezTo>
                  <a:pt x="3986" y="11875"/>
                  <a:pt x="4993" y="13230"/>
                  <a:pt x="5729" y="14234"/>
                </a:cubicBezTo>
                <a:cubicBezTo>
                  <a:pt x="6182" y="14852"/>
                  <a:pt x="6423" y="15220"/>
                  <a:pt x="6423" y="15592"/>
                </a:cubicBezTo>
                <a:cubicBezTo>
                  <a:pt x="6423" y="16421"/>
                  <a:pt x="6907" y="17204"/>
                  <a:pt x="7757" y="17793"/>
                </a:cubicBezTo>
                <a:cubicBezTo>
                  <a:pt x="7779" y="18285"/>
                  <a:pt x="7864" y="19481"/>
                  <a:pt x="7864" y="19481"/>
                </a:cubicBezTo>
                <a:cubicBezTo>
                  <a:pt x="7879" y="19824"/>
                  <a:pt x="8057" y="20529"/>
                  <a:pt x="9323" y="20921"/>
                </a:cubicBezTo>
                <a:cubicBezTo>
                  <a:pt x="9471" y="21125"/>
                  <a:pt x="9672" y="21302"/>
                  <a:pt x="9910" y="21451"/>
                </a:cubicBezTo>
                <a:cubicBezTo>
                  <a:pt x="10059" y="21544"/>
                  <a:pt x="10228" y="21600"/>
                  <a:pt x="10409" y="21600"/>
                </a:cubicBezTo>
                <a:lnTo>
                  <a:pt x="11796" y="21600"/>
                </a:lnTo>
                <a:cubicBezTo>
                  <a:pt x="11976" y="21600"/>
                  <a:pt x="12147" y="21544"/>
                  <a:pt x="12295" y="21451"/>
                </a:cubicBezTo>
                <a:cubicBezTo>
                  <a:pt x="12533" y="21302"/>
                  <a:pt x="12732" y="21125"/>
                  <a:pt x="12882" y="20921"/>
                </a:cubicBezTo>
                <a:cubicBezTo>
                  <a:pt x="14157" y="20528"/>
                  <a:pt x="14331" y="19811"/>
                  <a:pt x="14341" y="19481"/>
                </a:cubicBezTo>
                <a:cubicBezTo>
                  <a:pt x="14341" y="19481"/>
                  <a:pt x="14425" y="18285"/>
                  <a:pt x="14447" y="17793"/>
                </a:cubicBezTo>
                <a:cubicBezTo>
                  <a:pt x="15298" y="17207"/>
                  <a:pt x="15782" y="16421"/>
                  <a:pt x="15782" y="15592"/>
                </a:cubicBezTo>
                <a:cubicBezTo>
                  <a:pt x="15782" y="15223"/>
                  <a:pt x="16037" y="14858"/>
                  <a:pt x="16494" y="14234"/>
                </a:cubicBezTo>
                <a:cubicBezTo>
                  <a:pt x="17223" y="13239"/>
                  <a:pt x="18219" y="11876"/>
                  <a:pt x="18219" y="9583"/>
                </a:cubicBezTo>
                <a:cubicBezTo>
                  <a:pt x="18219" y="6054"/>
                  <a:pt x="15026" y="3178"/>
                  <a:pt x="11102" y="3178"/>
                </a:cubicBezTo>
                <a:close/>
                <a:moveTo>
                  <a:pt x="2384" y="4817"/>
                </a:moveTo>
                <a:cubicBezTo>
                  <a:pt x="2170" y="4700"/>
                  <a:pt x="1886" y="4781"/>
                  <a:pt x="1761" y="4982"/>
                </a:cubicBezTo>
                <a:cubicBezTo>
                  <a:pt x="1639" y="5180"/>
                  <a:pt x="1725" y="5427"/>
                  <a:pt x="1939" y="5545"/>
                </a:cubicBezTo>
                <a:lnTo>
                  <a:pt x="3096" y="6174"/>
                </a:lnTo>
                <a:cubicBezTo>
                  <a:pt x="3166" y="6212"/>
                  <a:pt x="3252" y="6223"/>
                  <a:pt x="3327" y="6223"/>
                </a:cubicBezTo>
                <a:cubicBezTo>
                  <a:pt x="3483" y="6223"/>
                  <a:pt x="3633" y="6160"/>
                  <a:pt x="3719" y="6025"/>
                </a:cubicBezTo>
                <a:cubicBezTo>
                  <a:pt x="3841" y="5826"/>
                  <a:pt x="3775" y="5563"/>
                  <a:pt x="3558" y="5446"/>
                </a:cubicBezTo>
                <a:lnTo>
                  <a:pt x="2384" y="4817"/>
                </a:lnTo>
                <a:close/>
                <a:moveTo>
                  <a:pt x="19607" y="4817"/>
                </a:moveTo>
                <a:lnTo>
                  <a:pt x="18451" y="5446"/>
                </a:lnTo>
                <a:cubicBezTo>
                  <a:pt x="18238" y="5563"/>
                  <a:pt x="18150" y="5826"/>
                  <a:pt x="18273" y="6025"/>
                </a:cubicBezTo>
                <a:cubicBezTo>
                  <a:pt x="18359" y="6158"/>
                  <a:pt x="18508" y="6223"/>
                  <a:pt x="18664" y="6223"/>
                </a:cubicBezTo>
                <a:cubicBezTo>
                  <a:pt x="18739" y="6223"/>
                  <a:pt x="18825" y="6212"/>
                  <a:pt x="18896" y="6174"/>
                </a:cubicBezTo>
                <a:lnTo>
                  <a:pt x="20070" y="5545"/>
                </a:lnTo>
                <a:cubicBezTo>
                  <a:pt x="20286" y="5429"/>
                  <a:pt x="20355" y="5181"/>
                  <a:pt x="20230" y="4982"/>
                </a:cubicBezTo>
                <a:cubicBezTo>
                  <a:pt x="20107" y="4782"/>
                  <a:pt x="19824" y="4700"/>
                  <a:pt x="19607" y="4817"/>
                </a:cubicBezTo>
                <a:close/>
                <a:moveTo>
                  <a:pt x="11102" y="4850"/>
                </a:moveTo>
                <a:cubicBezTo>
                  <a:pt x="14037" y="4850"/>
                  <a:pt x="16422" y="6977"/>
                  <a:pt x="16422" y="9583"/>
                </a:cubicBezTo>
                <a:cubicBezTo>
                  <a:pt x="16422" y="11359"/>
                  <a:pt x="15670" y="12378"/>
                  <a:pt x="14999" y="13291"/>
                </a:cubicBezTo>
                <a:cubicBezTo>
                  <a:pt x="14475" y="14008"/>
                  <a:pt x="13985" y="14687"/>
                  <a:pt x="13985" y="15592"/>
                </a:cubicBezTo>
                <a:cubicBezTo>
                  <a:pt x="13985" y="15989"/>
                  <a:pt x="13596" y="16317"/>
                  <a:pt x="13309" y="16502"/>
                </a:cubicBezTo>
                <a:lnTo>
                  <a:pt x="8896" y="16502"/>
                </a:lnTo>
                <a:cubicBezTo>
                  <a:pt x="8610" y="16317"/>
                  <a:pt x="8238" y="15989"/>
                  <a:pt x="8238" y="15592"/>
                </a:cubicBezTo>
                <a:cubicBezTo>
                  <a:pt x="8238" y="14687"/>
                  <a:pt x="7738" y="14016"/>
                  <a:pt x="7206" y="13291"/>
                </a:cubicBezTo>
                <a:cubicBezTo>
                  <a:pt x="6541" y="12384"/>
                  <a:pt x="5783" y="11357"/>
                  <a:pt x="5783" y="9583"/>
                </a:cubicBezTo>
                <a:cubicBezTo>
                  <a:pt x="5783" y="6979"/>
                  <a:pt x="8171" y="4852"/>
                  <a:pt x="11102" y="4850"/>
                </a:cubicBezTo>
                <a:close/>
                <a:moveTo>
                  <a:pt x="10764" y="6356"/>
                </a:moveTo>
                <a:cubicBezTo>
                  <a:pt x="10078" y="6356"/>
                  <a:pt x="9679" y="6681"/>
                  <a:pt x="9679" y="7332"/>
                </a:cubicBezTo>
                <a:lnTo>
                  <a:pt x="9679" y="8822"/>
                </a:lnTo>
                <a:cubicBezTo>
                  <a:pt x="9679" y="9011"/>
                  <a:pt x="9704" y="9214"/>
                  <a:pt x="9732" y="9418"/>
                </a:cubicBezTo>
                <a:cubicBezTo>
                  <a:pt x="9732" y="9418"/>
                  <a:pt x="10159" y="12397"/>
                  <a:pt x="10159" y="12397"/>
                </a:cubicBezTo>
                <a:cubicBezTo>
                  <a:pt x="10212" y="12768"/>
                  <a:pt x="10407" y="12877"/>
                  <a:pt x="10764" y="12877"/>
                </a:cubicBezTo>
                <a:cubicBezTo>
                  <a:pt x="11119" y="12877"/>
                  <a:pt x="11316" y="12768"/>
                  <a:pt x="11369" y="12397"/>
                </a:cubicBezTo>
                <a:lnTo>
                  <a:pt x="11796" y="9418"/>
                </a:lnTo>
                <a:cubicBezTo>
                  <a:pt x="11824" y="9214"/>
                  <a:pt x="11850" y="9011"/>
                  <a:pt x="11850" y="8822"/>
                </a:cubicBezTo>
                <a:lnTo>
                  <a:pt x="11850" y="7332"/>
                </a:lnTo>
                <a:cubicBezTo>
                  <a:pt x="11850" y="6681"/>
                  <a:pt x="11450" y="6356"/>
                  <a:pt x="10764" y="6356"/>
                </a:cubicBezTo>
                <a:close/>
                <a:moveTo>
                  <a:pt x="445" y="9534"/>
                </a:moveTo>
                <a:cubicBezTo>
                  <a:pt x="197" y="9534"/>
                  <a:pt x="0" y="9716"/>
                  <a:pt x="0" y="9948"/>
                </a:cubicBezTo>
                <a:cubicBezTo>
                  <a:pt x="0" y="10178"/>
                  <a:pt x="197" y="10378"/>
                  <a:pt x="445" y="10378"/>
                </a:cubicBezTo>
                <a:lnTo>
                  <a:pt x="1797" y="10378"/>
                </a:lnTo>
                <a:cubicBezTo>
                  <a:pt x="2048" y="10378"/>
                  <a:pt x="2242" y="10178"/>
                  <a:pt x="2242" y="9948"/>
                </a:cubicBezTo>
                <a:cubicBezTo>
                  <a:pt x="2242" y="9716"/>
                  <a:pt x="2048" y="9534"/>
                  <a:pt x="1797" y="9534"/>
                </a:cubicBezTo>
                <a:lnTo>
                  <a:pt x="445" y="9534"/>
                </a:lnTo>
                <a:close/>
                <a:moveTo>
                  <a:pt x="19803" y="9534"/>
                </a:moveTo>
                <a:cubicBezTo>
                  <a:pt x="19554" y="9534"/>
                  <a:pt x="19358" y="9716"/>
                  <a:pt x="19358" y="9948"/>
                </a:cubicBezTo>
                <a:cubicBezTo>
                  <a:pt x="19358" y="10178"/>
                  <a:pt x="19554" y="10378"/>
                  <a:pt x="19803" y="10378"/>
                </a:cubicBezTo>
                <a:lnTo>
                  <a:pt x="21155" y="10378"/>
                </a:lnTo>
                <a:cubicBezTo>
                  <a:pt x="21403" y="10378"/>
                  <a:pt x="21600" y="10178"/>
                  <a:pt x="21600" y="9948"/>
                </a:cubicBezTo>
                <a:cubicBezTo>
                  <a:pt x="21600" y="9716"/>
                  <a:pt x="21403" y="9534"/>
                  <a:pt x="21155" y="9534"/>
                </a:cubicBezTo>
                <a:lnTo>
                  <a:pt x="19803" y="9534"/>
                </a:lnTo>
                <a:close/>
                <a:moveTo>
                  <a:pt x="3096" y="13291"/>
                </a:moveTo>
                <a:lnTo>
                  <a:pt x="1939" y="13920"/>
                </a:lnTo>
                <a:cubicBezTo>
                  <a:pt x="1723" y="14036"/>
                  <a:pt x="1639" y="14301"/>
                  <a:pt x="1761" y="14499"/>
                </a:cubicBezTo>
                <a:cubicBezTo>
                  <a:pt x="1845" y="14636"/>
                  <a:pt x="1999" y="14714"/>
                  <a:pt x="2153" y="14714"/>
                </a:cubicBezTo>
                <a:cubicBezTo>
                  <a:pt x="2231" y="14714"/>
                  <a:pt x="2313" y="14687"/>
                  <a:pt x="2384" y="14648"/>
                </a:cubicBezTo>
                <a:lnTo>
                  <a:pt x="3558" y="14019"/>
                </a:lnTo>
                <a:cubicBezTo>
                  <a:pt x="3771" y="13901"/>
                  <a:pt x="3841" y="13655"/>
                  <a:pt x="3719" y="13457"/>
                </a:cubicBezTo>
                <a:cubicBezTo>
                  <a:pt x="3595" y="13254"/>
                  <a:pt x="3312" y="13175"/>
                  <a:pt x="3096" y="13291"/>
                </a:cubicBezTo>
                <a:close/>
                <a:moveTo>
                  <a:pt x="18896" y="13291"/>
                </a:moveTo>
                <a:cubicBezTo>
                  <a:pt x="18682" y="13175"/>
                  <a:pt x="18400" y="13254"/>
                  <a:pt x="18273" y="13457"/>
                </a:cubicBezTo>
                <a:cubicBezTo>
                  <a:pt x="18150" y="13654"/>
                  <a:pt x="18238" y="13902"/>
                  <a:pt x="18451" y="14019"/>
                </a:cubicBezTo>
                <a:lnTo>
                  <a:pt x="19607" y="14648"/>
                </a:lnTo>
                <a:cubicBezTo>
                  <a:pt x="19678" y="14687"/>
                  <a:pt x="19763" y="14714"/>
                  <a:pt x="19839" y="14714"/>
                </a:cubicBezTo>
                <a:cubicBezTo>
                  <a:pt x="19994" y="14714"/>
                  <a:pt x="20145" y="14633"/>
                  <a:pt x="20230" y="14499"/>
                </a:cubicBezTo>
                <a:cubicBezTo>
                  <a:pt x="20355" y="14299"/>
                  <a:pt x="20286" y="14036"/>
                  <a:pt x="20070" y="13920"/>
                </a:cubicBezTo>
                <a:lnTo>
                  <a:pt x="18896" y="13291"/>
                </a:lnTo>
                <a:close/>
                <a:moveTo>
                  <a:pt x="10800" y="13771"/>
                </a:moveTo>
                <a:cubicBezTo>
                  <a:pt x="10183" y="13771"/>
                  <a:pt x="9679" y="14240"/>
                  <a:pt x="9679" y="14814"/>
                </a:cubicBezTo>
                <a:cubicBezTo>
                  <a:pt x="9679" y="15388"/>
                  <a:pt x="10183" y="15857"/>
                  <a:pt x="10800" y="15857"/>
                </a:cubicBezTo>
                <a:cubicBezTo>
                  <a:pt x="11417" y="15857"/>
                  <a:pt x="11921" y="15388"/>
                  <a:pt x="11921" y="14814"/>
                </a:cubicBezTo>
                <a:cubicBezTo>
                  <a:pt x="11921" y="14240"/>
                  <a:pt x="11417" y="13771"/>
                  <a:pt x="10800" y="13771"/>
                </a:cubicBezTo>
                <a:close/>
              </a:path>
            </a:pathLst>
          </a:custGeom>
          <a:solidFill>
            <a:schemeClr val="bg1"/>
          </a:solidFill>
          <a:ln w="12700">
            <a:miter lim="400000"/>
          </a:ln>
        </p:spPr>
        <p:txBody>
          <a:bodyPr lIns="19051" tIns="19051" rIns="19051" bIns="1905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 name="矩形 35"/>
          <p:cNvSpPr/>
          <p:nvPr/>
        </p:nvSpPr>
        <p:spPr>
          <a:xfrm>
            <a:off x="7818422" y="1908824"/>
            <a:ext cx="4361262" cy="1384995"/>
          </a:xfrm>
          <a:prstGeom prst="rect">
            <a:avLst/>
          </a:prstGeom>
        </p:spPr>
        <p:txBody>
          <a:bodyPr wrap="square">
            <a:spAutoFit/>
          </a:bodyPr>
          <a:lstStyle/>
          <a:p>
            <a:pPr marL="171450" indent="-171450">
              <a:buFont typeface="Arial" panose="020B0604020202020204" pitchFamily="34" charset="0"/>
              <a:buChar char="•"/>
            </a:pPr>
            <a:r>
              <a:rPr lang="en-CA" altLang="zh-CN" sz="1200" dirty="0">
                <a:latin typeface="+mj-lt"/>
              </a:rPr>
              <a:t>Calculating summary statistics such as mean, median, and standard deviation, to summarize the dataset's central tendencies and dispersion.</a:t>
            </a:r>
          </a:p>
          <a:p>
            <a:pPr marL="171450" indent="-171450">
              <a:buFont typeface="Arial" panose="020B0604020202020204" pitchFamily="34" charset="0"/>
              <a:buChar char="•"/>
            </a:pPr>
            <a:r>
              <a:rPr lang="en-CA" altLang="zh-CN" sz="1200" dirty="0">
                <a:latin typeface="+mj-lt"/>
              </a:rPr>
              <a:t>Data profiling: Generating data summaries, frequency tables, and basic statistical analyses to gain initial insights into the data</a:t>
            </a:r>
          </a:p>
          <a:p>
            <a:pPr marL="171450" indent="-171450">
              <a:buFont typeface="Arial" panose="020B0604020202020204" pitchFamily="34" charset="0"/>
              <a:buChar char="•"/>
            </a:pPr>
            <a:r>
              <a:rPr lang="en-CA" altLang="zh-CN" sz="1200" dirty="0">
                <a:latin typeface="+mj-lt"/>
              </a:rPr>
              <a:t>Creating bar plots, pie plots, scatter plots, histograms to show data</a:t>
            </a:r>
            <a:endParaRPr lang="zh-CN" altLang="en-US" sz="1200" dirty="0">
              <a:latin typeface="+mj-lt"/>
            </a:endParaRPr>
          </a:p>
        </p:txBody>
      </p:sp>
      <p:sp>
        <p:nvSpPr>
          <p:cNvPr id="37" name="文本框 36"/>
          <p:cNvSpPr txBox="1"/>
          <p:nvPr/>
        </p:nvSpPr>
        <p:spPr>
          <a:xfrm>
            <a:off x="8649308" y="1549051"/>
            <a:ext cx="2731453" cy="400110"/>
          </a:xfrm>
          <a:prstGeom prst="rect">
            <a:avLst/>
          </a:prstGeom>
          <a:noFill/>
        </p:spPr>
        <p:txBody>
          <a:bodyPr wrap="none" rtlCol="0">
            <a:spAutoFit/>
          </a:bodyPr>
          <a:lstStyle/>
          <a:p>
            <a:r>
              <a:rPr lang="en-CA" altLang="zh-CN" sz="2000" dirty="0">
                <a:latin typeface="+mj-lt"/>
              </a:rPr>
              <a:t>Analyzing &amp; Visualization</a:t>
            </a:r>
            <a:endParaRPr lang="zh-CN" altLang="en-US" sz="2000" dirty="0">
              <a:latin typeface="汉仪君黑-45简" panose="020B0604020202020204" pitchFamily="34" charset="-122"/>
              <a:ea typeface="汉仪君黑-45简" panose="020B0604020202020204" pitchFamily="34" charset="-122"/>
            </a:endParaRPr>
          </a:p>
        </p:txBody>
      </p:sp>
      <p:sp>
        <p:nvSpPr>
          <p:cNvPr id="5" name="矩形 26">
            <a:extLst>
              <a:ext uri="{FF2B5EF4-FFF2-40B4-BE49-F238E27FC236}">
                <a16:creationId xmlns:a16="http://schemas.microsoft.com/office/drawing/2014/main" id="{153538F4-BAA4-BC4A-C20F-16644A3DD1FD}"/>
              </a:ext>
            </a:extLst>
          </p:cNvPr>
          <p:cNvSpPr/>
          <p:nvPr/>
        </p:nvSpPr>
        <p:spPr>
          <a:xfrm>
            <a:off x="514987" y="4718008"/>
            <a:ext cx="4838826" cy="1015663"/>
          </a:xfrm>
          <a:prstGeom prst="rect">
            <a:avLst/>
          </a:prstGeom>
        </p:spPr>
        <p:txBody>
          <a:bodyPr wrap="square">
            <a:spAutoFit/>
          </a:bodyPr>
          <a:lstStyle/>
          <a:p>
            <a:pPr marL="171450" indent="-171450">
              <a:buFont typeface="Arial" panose="020B0604020202020204" pitchFamily="34" charset="0"/>
              <a:buChar char="•"/>
            </a:pPr>
            <a:r>
              <a:rPr lang="en-CA" sz="1200" dirty="0">
                <a:latin typeface="+mj-lt"/>
              </a:rPr>
              <a:t>Removing duplicates: Identifying and eliminating duplicate records</a:t>
            </a:r>
          </a:p>
          <a:p>
            <a:pPr marL="171450" indent="-171450">
              <a:buFont typeface="Arial" panose="020B0604020202020204" pitchFamily="34" charset="0"/>
              <a:buChar char="•"/>
            </a:pPr>
            <a:r>
              <a:rPr lang="en-CA" sz="1200" dirty="0">
                <a:latin typeface="+mj-lt"/>
              </a:rPr>
              <a:t>Handling missing values: Addressing missing data by either imputing values or removing incomplete observations (Y</a:t>
            </a:r>
            <a:r>
              <a:rPr lang="en-US" altLang="zh-CN" sz="1200" dirty="0">
                <a:latin typeface="+mj-lt"/>
              </a:rPr>
              <a:t>ear Build, Walk Score)</a:t>
            </a:r>
            <a:endParaRPr lang="en-CA" sz="1200" dirty="0">
              <a:latin typeface="+mj-lt"/>
            </a:endParaRPr>
          </a:p>
          <a:p>
            <a:pPr marL="171450" indent="-171450">
              <a:buFont typeface="Arial" panose="020B0604020202020204" pitchFamily="34" charset="0"/>
              <a:buChar char="•"/>
            </a:pPr>
            <a:r>
              <a:rPr lang="en-CA" sz="1200" dirty="0">
                <a:latin typeface="+mj-lt"/>
              </a:rPr>
              <a:t>Correcting errors: Identifying and rectifying inaccurate or erroneous data entries (Price, Walk Score)</a:t>
            </a:r>
          </a:p>
        </p:txBody>
      </p:sp>
      <p:sp>
        <p:nvSpPr>
          <p:cNvPr id="6" name="文本框 27">
            <a:extLst>
              <a:ext uri="{FF2B5EF4-FFF2-40B4-BE49-F238E27FC236}">
                <a16:creationId xmlns:a16="http://schemas.microsoft.com/office/drawing/2014/main" id="{9BEDDA30-86B4-E259-5F04-DB74F2F36419}"/>
              </a:ext>
            </a:extLst>
          </p:cNvPr>
          <p:cNvSpPr txBox="1"/>
          <p:nvPr/>
        </p:nvSpPr>
        <p:spPr>
          <a:xfrm>
            <a:off x="946283" y="4330081"/>
            <a:ext cx="1670778" cy="400110"/>
          </a:xfrm>
          <a:prstGeom prst="rect">
            <a:avLst/>
          </a:prstGeom>
          <a:noFill/>
        </p:spPr>
        <p:txBody>
          <a:bodyPr wrap="none" rtlCol="0">
            <a:spAutoFit/>
          </a:bodyPr>
          <a:lstStyle/>
          <a:p>
            <a:r>
              <a:rPr lang="en-CA" altLang="zh-CN" sz="2000" dirty="0">
                <a:latin typeface="+mj-lt"/>
              </a:rPr>
              <a:t>Clean the data</a:t>
            </a:r>
            <a:endParaRPr lang="zh-CN" altLang="en-US" sz="2000" dirty="0">
              <a:latin typeface="汉仪君黑-45简" panose="020B0604020202020204" pitchFamily="34" charset="-122"/>
              <a:ea typeface="汉仪君黑-45简" panose="020B0604020202020204" pitchFamily="34"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nodePh="1">
                                  <p:stCondLst>
                                    <p:cond delay="0"/>
                                  </p:stCondLst>
                                  <p:endCondLst>
                                    <p:cond evt="begin" delay="0">
                                      <p:tn val="5"/>
                                    </p:cond>
                                  </p:end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down)">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down)">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wipe(down)">
                                      <p:cBhvr>
                                        <p:cTn id="2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31" grpId="0"/>
      <p:bldP spid="3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rcRect l="18176" t="11930" r="23590" b="585"/>
          <a:stretch>
            <a:fillRect/>
          </a:stretch>
        </p:blipFill>
        <p:spPr>
          <a:xfrm>
            <a:off x="818307" y="2032000"/>
            <a:ext cx="3620655" cy="3620655"/>
          </a:xfrm>
          <a:custGeom>
            <a:avLst/>
            <a:gdLst>
              <a:gd name="connsiteX0" fmla="*/ 1727200 w 3454400"/>
              <a:gd name="connsiteY0" fmla="*/ 0 h 3454400"/>
              <a:gd name="connsiteX1" fmla="*/ 3454400 w 3454400"/>
              <a:gd name="connsiteY1" fmla="*/ 1727200 h 3454400"/>
              <a:gd name="connsiteX2" fmla="*/ 1727200 w 3454400"/>
              <a:gd name="connsiteY2" fmla="*/ 3454400 h 3454400"/>
              <a:gd name="connsiteX3" fmla="*/ 0 w 3454400"/>
              <a:gd name="connsiteY3" fmla="*/ 1727200 h 3454400"/>
              <a:gd name="connsiteX4" fmla="*/ 1727200 w 3454400"/>
              <a:gd name="connsiteY4" fmla="*/ 0 h 345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4400" h="3454400">
                <a:moveTo>
                  <a:pt x="1727200" y="0"/>
                </a:moveTo>
                <a:cubicBezTo>
                  <a:pt x="2681106" y="0"/>
                  <a:pt x="3454400" y="773294"/>
                  <a:pt x="3454400" y="1727200"/>
                </a:cubicBezTo>
                <a:cubicBezTo>
                  <a:pt x="3454400" y="2681106"/>
                  <a:pt x="2681106" y="3454400"/>
                  <a:pt x="1727200" y="3454400"/>
                </a:cubicBezTo>
                <a:cubicBezTo>
                  <a:pt x="773294" y="3454400"/>
                  <a:pt x="0" y="2681106"/>
                  <a:pt x="0" y="1727200"/>
                </a:cubicBezTo>
                <a:cubicBezTo>
                  <a:pt x="0" y="773294"/>
                  <a:pt x="773294" y="0"/>
                  <a:pt x="1727200" y="0"/>
                </a:cubicBezTo>
                <a:close/>
              </a:path>
            </a:pathLst>
          </a:custGeom>
        </p:spPr>
      </p:pic>
      <p:sp>
        <p:nvSpPr>
          <p:cNvPr id="4" name="矩形 3"/>
          <p:cNvSpPr/>
          <p:nvPr/>
        </p:nvSpPr>
        <p:spPr>
          <a:xfrm>
            <a:off x="0" y="0"/>
            <a:ext cx="286327" cy="829859"/>
          </a:xfrm>
          <a:prstGeom prst="rect">
            <a:avLst/>
          </a:prstGeom>
          <a:solidFill>
            <a:srgbClr val="28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37310" y="368194"/>
            <a:ext cx="2574872" cy="461665"/>
          </a:xfrm>
          <a:prstGeom prst="rect">
            <a:avLst/>
          </a:prstGeom>
          <a:noFill/>
        </p:spPr>
        <p:txBody>
          <a:bodyPr wrap="none" rtlCol="0">
            <a:spAutoFit/>
          </a:bodyPr>
          <a:lstStyle/>
          <a:p>
            <a:r>
              <a:rPr lang="en-CA" altLang="zh-CN" sz="2400" b="1" dirty="0">
                <a:latin typeface="+mj-lt"/>
              </a:rPr>
              <a:t>I</a:t>
            </a:r>
            <a:r>
              <a:rPr lang="en-US" altLang="zh-CN" sz="2400" b="1" dirty="0">
                <a:latin typeface="+mj-lt"/>
              </a:rPr>
              <a:t>nteresting findings</a:t>
            </a:r>
            <a:endParaRPr lang="zh-CN" altLang="en-US" sz="2400" b="1" dirty="0">
              <a:latin typeface="汉仪君黑-45简" panose="020B0604020202020204" pitchFamily="34" charset="-122"/>
              <a:ea typeface="汉仪君黑-45简" panose="020B0604020202020204" pitchFamily="34" charset="-122"/>
            </a:endParaRPr>
          </a:p>
        </p:txBody>
      </p:sp>
      <p:sp>
        <p:nvSpPr>
          <p:cNvPr id="3" name="平行四边形 2"/>
          <p:cNvSpPr/>
          <p:nvPr/>
        </p:nvSpPr>
        <p:spPr>
          <a:xfrm>
            <a:off x="0" y="0"/>
            <a:ext cx="637310" cy="829859"/>
          </a:xfrm>
          <a:prstGeom prst="parallelogram">
            <a:avLst>
              <a:gd name="adj" fmla="val 45290"/>
            </a:avLst>
          </a:prstGeom>
          <a:solidFill>
            <a:srgbClr val="57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297383" y="4779471"/>
            <a:ext cx="960582" cy="960582"/>
          </a:xfrm>
          <a:prstGeom prst="ellipse">
            <a:avLst/>
          </a:prstGeom>
          <a:solidFill>
            <a:srgbClr val="578FB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5016061" y="2975365"/>
            <a:ext cx="6179128"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5176390" y="1772212"/>
            <a:ext cx="1099128" cy="1099128"/>
          </a:xfrm>
          <a:prstGeom prst="ellipse">
            <a:avLst/>
          </a:prstGeom>
          <a:solidFill>
            <a:srgbClr val="9DC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206470" y="3947592"/>
            <a:ext cx="1099128" cy="1099128"/>
          </a:xfrm>
          <a:prstGeom prst="ellipse">
            <a:avLst/>
          </a:prstGeom>
          <a:solidFill>
            <a:srgbClr val="9DC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326723" y="2032000"/>
            <a:ext cx="554181" cy="554181"/>
          </a:xfrm>
          <a:prstGeom prst="ellipse">
            <a:avLst/>
          </a:prstGeom>
          <a:solidFill>
            <a:srgbClr val="578FB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Shape 23255"/>
          <p:cNvSpPr/>
          <p:nvPr/>
        </p:nvSpPr>
        <p:spPr>
          <a:xfrm>
            <a:off x="5529383" y="4195845"/>
            <a:ext cx="491485" cy="602621"/>
          </a:xfrm>
          <a:custGeom>
            <a:avLst/>
            <a:gdLst/>
            <a:ahLst/>
            <a:cxnLst>
              <a:cxn ang="0">
                <a:pos x="wd2" y="hd2"/>
              </a:cxn>
              <a:cxn ang="5400000">
                <a:pos x="wd2" y="hd2"/>
              </a:cxn>
              <a:cxn ang="10800000">
                <a:pos x="wd2" y="hd2"/>
              </a:cxn>
              <a:cxn ang="16200000">
                <a:pos x="wd2" y="hd2"/>
              </a:cxn>
            </a:cxnLst>
            <a:rect l="0" t="0" r="r" b="b"/>
            <a:pathLst>
              <a:path w="21573" h="21600" extrusionOk="0">
                <a:moveTo>
                  <a:pt x="8491" y="2856"/>
                </a:moveTo>
                <a:lnTo>
                  <a:pt x="6385" y="2856"/>
                </a:lnTo>
                <a:lnTo>
                  <a:pt x="6385" y="4021"/>
                </a:lnTo>
                <a:lnTo>
                  <a:pt x="8491" y="4021"/>
                </a:lnTo>
                <a:cubicBezTo>
                  <a:pt x="8491" y="4021"/>
                  <a:pt x="8491" y="2856"/>
                  <a:pt x="8491" y="2856"/>
                </a:cubicBezTo>
                <a:close/>
                <a:moveTo>
                  <a:pt x="4654" y="19037"/>
                </a:moveTo>
                <a:lnTo>
                  <a:pt x="2321" y="17734"/>
                </a:lnTo>
                <a:lnTo>
                  <a:pt x="1430" y="18799"/>
                </a:lnTo>
                <a:cubicBezTo>
                  <a:pt x="1688" y="18841"/>
                  <a:pt x="1959" y="18927"/>
                  <a:pt x="2205" y="19066"/>
                </a:cubicBezTo>
                <a:lnTo>
                  <a:pt x="3173" y="19606"/>
                </a:lnTo>
                <a:cubicBezTo>
                  <a:pt x="3424" y="19745"/>
                  <a:pt x="3621" y="19920"/>
                  <a:pt x="3762" y="20100"/>
                </a:cubicBezTo>
                <a:cubicBezTo>
                  <a:pt x="3762" y="20100"/>
                  <a:pt x="4654" y="19037"/>
                  <a:pt x="4654" y="19037"/>
                </a:cubicBezTo>
                <a:close/>
                <a:moveTo>
                  <a:pt x="5291" y="18044"/>
                </a:moveTo>
                <a:lnTo>
                  <a:pt x="6482" y="18044"/>
                </a:lnTo>
                <a:lnTo>
                  <a:pt x="4000" y="21013"/>
                </a:lnTo>
                <a:cubicBezTo>
                  <a:pt x="3977" y="21043"/>
                  <a:pt x="3940" y="21066"/>
                  <a:pt x="3912" y="21095"/>
                </a:cubicBezTo>
                <a:cubicBezTo>
                  <a:pt x="3895" y="21125"/>
                  <a:pt x="3883" y="21155"/>
                  <a:pt x="3859" y="21185"/>
                </a:cubicBezTo>
                <a:cubicBezTo>
                  <a:pt x="3706" y="21365"/>
                  <a:pt x="3464" y="21474"/>
                  <a:pt x="3181" y="21517"/>
                </a:cubicBezTo>
                <a:cubicBezTo>
                  <a:pt x="3003" y="21567"/>
                  <a:pt x="2818" y="21600"/>
                  <a:pt x="2632" y="21600"/>
                </a:cubicBezTo>
                <a:cubicBezTo>
                  <a:pt x="2310" y="21600"/>
                  <a:pt x="1987" y="21524"/>
                  <a:pt x="1705" y="21365"/>
                </a:cubicBezTo>
                <a:lnTo>
                  <a:pt x="736" y="20829"/>
                </a:lnTo>
                <a:cubicBezTo>
                  <a:pt x="276" y="20572"/>
                  <a:pt x="26" y="20153"/>
                  <a:pt x="17" y="19728"/>
                </a:cubicBezTo>
                <a:cubicBezTo>
                  <a:pt x="-27" y="19508"/>
                  <a:pt x="13" y="19297"/>
                  <a:pt x="159" y="19121"/>
                </a:cubicBezTo>
                <a:cubicBezTo>
                  <a:pt x="179" y="19099"/>
                  <a:pt x="207" y="19079"/>
                  <a:pt x="231" y="19059"/>
                </a:cubicBezTo>
                <a:cubicBezTo>
                  <a:pt x="255" y="19023"/>
                  <a:pt x="276" y="18986"/>
                  <a:pt x="304" y="18955"/>
                </a:cubicBezTo>
                <a:lnTo>
                  <a:pt x="1636" y="17356"/>
                </a:lnTo>
                <a:lnTo>
                  <a:pt x="2976" y="15754"/>
                </a:lnTo>
                <a:lnTo>
                  <a:pt x="2976" y="15906"/>
                </a:lnTo>
                <a:cubicBezTo>
                  <a:pt x="2976" y="16908"/>
                  <a:pt x="3718" y="17741"/>
                  <a:pt x="4715" y="17972"/>
                </a:cubicBezTo>
                <a:cubicBezTo>
                  <a:pt x="4702" y="17985"/>
                  <a:pt x="4553" y="18163"/>
                  <a:pt x="4553" y="18163"/>
                </a:cubicBezTo>
                <a:lnTo>
                  <a:pt x="4989" y="18407"/>
                </a:lnTo>
                <a:cubicBezTo>
                  <a:pt x="4989" y="18407"/>
                  <a:pt x="5291" y="18044"/>
                  <a:pt x="5291" y="18044"/>
                </a:cubicBezTo>
                <a:close/>
                <a:moveTo>
                  <a:pt x="18187" y="5085"/>
                </a:moveTo>
                <a:lnTo>
                  <a:pt x="6385" y="5085"/>
                </a:lnTo>
                <a:lnTo>
                  <a:pt x="6385" y="6248"/>
                </a:lnTo>
                <a:lnTo>
                  <a:pt x="18187" y="6248"/>
                </a:lnTo>
                <a:cubicBezTo>
                  <a:pt x="18187" y="6248"/>
                  <a:pt x="18187" y="5085"/>
                  <a:pt x="18187" y="5085"/>
                </a:cubicBezTo>
                <a:close/>
                <a:moveTo>
                  <a:pt x="8491" y="7314"/>
                </a:moveTo>
                <a:lnTo>
                  <a:pt x="6385" y="7314"/>
                </a:lnTo>
                <a:lnTo>
                  <a:pt x="6385" y="8477"/>
                </a:lnTo>
                <a:lnTo>
                  <a:pt x="8491" y="8477"/>
                </a:lnTo>
                <a:cubicBezTo>
                  <a:pt x="8491" y="8477"/>
                  <a:pt x="8491" y="7314"/>
                  <a:pt x="8491" y="7314"/>
                </a:cubicBezTo>
                <a:close/>
                <a:moveTo>
                  <a:pt x="13752" y="8477"/>
                </a:moveTo>
                <a:lnTo>
                  <a:pt x="18187" y="8477"/>
                </a:lnTo>
                <a:lnTo>
                  <a:pt x="18187" y="7314"/>
                </a:lnTo>
                <a:lnTo>
                  <a:pt x="13752" y="7314"/>
                </a:lnTo>
                <a:cubicBezTo>
                  <a:pt x="13752" y="7314"/>
                  <a:pt x="13752" y="8477"/>
                  <a:pt x="13752" y="8477"/>
                </a:cubicBezTo>
                <a:close/>
                <a:moveTo>
                  <a:pt x="18187" y="2856"/>
                </a:moveTo>
                <a:lnTo>
                  <a:pt x="9713" y="2856"/>
                </a:lnTo>
                <a:lnTo>
                  <a:pt x="9713" y="4021"/>
                </a:lnTo>
                <a:lnTo>
                  <a:pt x="18187" y="4021"/>
                </a:lnTo>
                <a:cubicBezTo>
                  <a:pt x="18187" y="4021"/>
                  <a:pt x="18187" y="2856"/>
                  <a:pt x="18187" y="2856"/>
                </a:cubicBezTo>
                <a:close/>
                <a:moveTo>
                  <a:pt x="4715" y="17972"/>
                </a:moveTo>
                <a:cubicBezTo>
                  <a:pt x="4892" y="18015"/>
                  <a:pt x="5073" y="18044"/>
                  <a:pt x="5267" y="18044"/>
                </a:cubicBezTo>
                <a:lnTo>
                  <a:pt x="5291" y="18044"/>
                </a:lnTo>
                <a:lnTo>
                  <a:pt x="6224" y="16931"/>
                </a:lnTo>
                <a:lnTo>
                  <a:pt x="5586" y="16931"/>
                </a:lnTo>
                <a:cubicBezTo>
                  <a:pt x="5300" y="17270"/>
                  <a:pt x="4767" y="17909"/>
                  <a:pt x="4715" y="17972"/>
                </a:cubicBezTo>
                <a:cubicBezTo>
                  <a:pt x="4715" y="17972"/>
                  <a:pt x="4715" y="17972"/>
                  <a:pt x="4715" y="17972"/>
                </a:cubicBezTo>
                <a:close/>
                <a:moveTo>
                  <a:pt x="13752" y="10709"/>
                </a:moveTo>
                <a:lnTo>
                  <a:pt x="18187" y="10709"/>
                </a:lnTo>
                <a:lnTo>
                  <a:pt x="18187" y="9543"/>
                </a:lnTo>
                <a:lnTo>
                  <a:pt x="13752" y="9543"/>
                </a:lnTo>
                <a:cubicBezTo>
                  <a:pt x="13752" y="9543"/>
                  <a:pt x="13752" y="10709"/>
                  <a:pt x="13752" y="10709"/>
                </a:cubicBezTo>
                <a:close/>
                <a:moveTo>
                  <a:pt x="8544" y="10348"/>
                </a:moveTo>
                <a:lnTo>
                  <a:pt x="10812" y="11612"/>
                </a:lnTo>
                <a:lnTo>
                  <a:pt x="11695" y="8567"/>
                </a:lnTo>
                <a:cubicBezTo>
                  <a:pt x="11695" y="8567"/>
                  <a:pt x="8544" y="10348"/>
                  <a:pt x="8544" y="10348"/>
                </a:cubicBezTo>
                <a:close/>
                <a:moveTo>
                  <a:pt x="4340" y="15906"/>
                </a:moveTo>
                <a:lnTo>
                  <a:pt x="4340" y="14120"/>
                </a:lnTo>
                <a:lnTo>
                  <a:pt x="6260" y="11823"/>
                </a:lnTo>
                <a:lnTo>
                  <a:pt x="6898" y="11062"/>
                </a:lnTo>
                <a:lnTo>
                  <a:pt x="7608" y="10212"/>
                </a:lnTo>
                <a:cubicBezTo>
                  <a:pt x="7656" y="10133"/>
                  <a:pt x="7713" y="10060"/>
                  <a:pt x="7794" y="9988"/>
                </a:cubicBezTo>
                <a:lnTo>
                  <a:pt x="7829" y="9949"/>
                </a:lnTo>
                <a:lnTo>
                  <a:pt x="7838" y="9951"/>
                </a:lnTo>
                <a:cubicBezTo>
                  <a:pt x="7902" y="9903"/>
                  <a:pt x="7971" y="9849"/>
                  <a:pt x="8052" y="9804"/>
                </a:cubicBezTo>
                <a:lnTo>
                  <a:pt x="11635" y="7781"/>
                </a:lnTo>
                <a:cubicBezTo>
                  <a:pt x="11881" y="7642"/>
                  <a:pt x="12095" y="7572"/>
                  <a:pt x="12264" y="7572"/>
                </a:cubicBezTo>
                <a:cubicBezTo>
                  <a:pt x="12603" y="7572"/>
                  <a:pt x="12753" y="7842"/>
                  <a:pt x="12611" y="8327"/>
                </a:cubicBezTo>
                <a:lnTo>
                  <a:pt x="11610" y="11786"/>
                </a:lnTo>
                <a:cubicBezTo>
                  <a:pt x="11590" y="11867"/>
                  <a:pt x="11550" y="11933"/>
                  <a:pt x="11513" y="11997"/>
                </a:cubicBezTo>
                <a:lnTo>
                  <a:pt x="11526" y="12008"/>
                </a:lnTo>
                <a:lnTo>
                  <a:pt x="11486" y="12057"/>
                </a:lnTo>
                <a:cubicBezTo>
                  <a:pt x="11441" y="12130"/>
                  <a:pt x="11385" y="12190"/>
                  <a:pt x="11328" y="12245"/>
                </a:cubicBezTo>
                <a:lnTo>
                  <a:pt x="10593" y="13121"/>
                </a:lnTo>
                <a:lnTo>
                  <a:pt x="7415" y="16931"/>
                </a:lnTo>
                <a:lnTo>
                  <a:pt x="6219" y="16931"/>
                </a:lnTo>
                <a:lnTo>
                  <a:pt x="10009" y="12397"/>
                </a:lnTo>
                <a:cubicBezTo>
                  <a:pt x="9961" y="12377"/>
                  <a:pt x="9912" y="12366"/>
                  <a:pt x="9868" y="12342"/>
                </a:cubicBezTo>
                <a:lnTo>
                  <a:pt x="9561" y="12169"/>
                </a:lnTo>
                <a:cubicBezTo>
                  <a:pt x="9561" y="12169"/>
                  <a:pt x="6885" y="15373"/>
                  <a:pt x="5586" y="16931"/>
                </a:cubicBezTo>
                <a:lnTo>
                  <a:pt x="5267" y="16931"/>
                </a:lnTo>
                <a:cubicBezTo>
                  <a:pt x="4762" y="16931"/>
                  <a:pt x="4340" y="16459"/>
                  <a:pt x="4340" y="15906"/>
                </a:cubicBezTo>
                <a:cubicBezTo>
                  <a:pt x="4340" y="15906"/>
                  <a:pt x="4340" y="15906"/>
                  <a:pt x="4340" y="15906"/>
                </a:cubicBezTo>
                <a:close/>
                <a:moveTo>
                  <a:pt x="19281" y="0"/>
                </a:moveTo>
                <a:lnTo>
                  <a:pt x="5267" y="0"/>
                </a:lnTo>
                <a:cubicBezTo>
                  <a:pt x="4000" y="0"/>
                  <a:pt x="2976" y="958"/>
                  <a:pt x="2976" y="2135"/>
                </a:cubicBezTo>
                <a:lnTo>
                  <a:pt x="2976" y="15754"/>
                </a:lnTo>
                <a:lnTo>
                  <a:pt x="4340" y="14120"/>
                </a:lnTo>
                <a:lnTo>
                  <a:pt x="4340" y="2135"/>
                </a:lnTo>
                <a:cubicBezTo>
                  <a:pt x="4340" y="1582"/>
                  <a:pt x="4762" y="1114"/>
                  <a:pt x="5267" y="1114"/>
                </a:cubicBezTo>
                <a:lnTo>
                  <a:pt x="19281" y="1114"/>
                </a:lnTo>
                <a:cubicBezTo>
                  <a:pt x="19781" y="1114"/>
                  <a:pt x="20206" y="1582"/>
                  <a:pt x="20206" y="2135"/>
                </a:cubicBezTo>
                <a:lnTo>
                  <a:pt x="20206" y="15906"/>
                </a:lnTo>
                <a:cubicBezTo>
                  <a:pt x="20206" y="16459"/>
                  <a:pt x="19781" y="16931"/>
                  <a:pt x="19281" y="16931"/>
                </a:cubicBezTo>
                <a:lnTo>
                  <a:pt x="7415" y="16931"/>
                </a:lnTo>
                <a:lnTo>
                  <a:pt x="6482" y="18044"/>
                </a:lnTo>
                <a:lnTo>
                  <a:pt x="19281" y="18044"/>
                </a:lnTo>
                <a:cubicBezTo>
                  <a:pt x="20544" y="18044"/>
                  <a:pt x="21573" y="17085"/>
                  <a:pt x="21573" y="15906"/>
                </a:cubicBezTo>
                <a:lnTo>
                  <a:pt x="21573" y="2135"/>
                </a:lnTo>
                <a:cubicBezTo>
                  <a:pt x="21573" y="958"/>
                  <a:pt x="20544" y="0"/>
                  <a:pt x="19281" y="0"/>
                </a:cubicBezTo>
                <a:cubicBezTo>
                  <a:pt x="19281" y="0"/>
                  <a:pt x="19281" y="0"/>
                  <a:pt x="19281" y="0"/>
                </a:cubicBezTo>
                <a:close/>
                <a:moveTo>
                  <a:pt x="12995" y="12937"/>
                </a:moveTo>
                <a:lnTo>
                  <a:pt x="18187" y="12937"/>
                </a:lnTo>
                <a:lnTo>
                  <a:pt x="18187" y="11774"/>
                </a:lnTo>
                <a:lnTo>
                  <a:pt x="12995" y="11774"/>
                </a:lnTo>
                <a:cubicBezTo>
                  <a:pt x="12995" y="11774"/>
                  <a:pt x="12995" y="12937"/>
                  <a:pt x="12995" y="12937"/>
                </a:cubicBezTo>
                <a:close/>
                <a:moveTo>
                  <a:pt x="11506" y="14005"/>
                </a:moveTo>
                <a:lnTo>
                  <a:pt x="18187" y="14005"/>
                </a:lnTo>
                <a:lnTo>
                  <a:pt x="18187" y="15167"/>
                </a:lnTo>
                <a:lnTo>
                  <a:pt x="11506" y="15167"/>
                </a:lnTo>
                <a:cubicBezTo>
                  <a:pt x="11506" y="15167"/>
                  <a:pt x="11506" y="14005"/>
                  <a:pt x="11506" y="14005"/>
                </a:cubicBezTo>
                <a:close/>
              </a:path>
            </a:pathLst>
          </a:custGeom>
          <a:solidFill>
            <a:schemeClr val="bg1"/>
          </a:solidFill>
          <a:ln w="12700">
            <a:miter lim="400000"/>
          </a:ln>
        </p:spPr>
        <p:txBody>
          <a:bodyPr lIns="19051" tIns="19051" rIns="19051" bIns="1905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16" name="Shape 23256"/>
          <p:cNvSpPr/>
          <p:nvPr/>
        </p:nvSpPr>
        <p:spPr>
          <a:xfrm>
            <a:off x="5447794" y="2064752"/>
            <a:ext cx="556319" cy="602621"/>
          </a:xfrm>
          <a:custGeom>
            <a:avLst/>
            <a:gdLst/>
            <a:ahLst/>
            <a:cxnLst>
              <a:cxn ang="0">
                <a:pos x="wd2" y="hd2"/>
              </a:cxn>
              <a:cxn ang="5400000">
                <a:pos x="wd2" y="hd2"/>
              </a:cxn>
              <a:cxn ang="10800000">
                <a:pos x="wd2" y="hd2"/>
              </a:cxn>
              <a:cxn ang="16200000">
                <a:pos x="wd2" y="hd2"/>
              </a:cxn>
            </a:cxnLst>
            <a:rect l="0" t="0" r="r" b="b"/>
            <a:pathLst>
              <a:path w="21600" h="21600" extrusionOk="0">
                <a:moveTo>
                  <a:pt x="14302" y="0"/>
                </a:moveTo>
                <a:lnTo>
                  <a:pt x="0" y="1907"/>
                </a:lnTo>
                <a:lnTo>
                  <a:pt x="4374" y="20361"/>
                </a:lnTo>
                <a:lnTo>
                  <a:pt x="9928" y="19296"/>
                </a:lnTo>
                <a:cubicBezTo>
                  <a:pt x="9923" y="19270"/>
                  <a:pt x="9928" y="19244"/>
                  <a:pt x="9928" y="19222"/>
                </a:cubicBezTo>
                <a:cubicBezTo>
                  <a:pt x="9928" y="19222"/>
                  <a:pt x="9928" y="18504"/>
                  <a:pt x="9928" y="18504"/>
                </a:cubicBezTo>
                <a:lnTo>
                  <a:pt x="4937" y="19445"/>
                </a:lnTo>
                <a:lnTo>
                  <a:pt x="1664" y="5623"/>
                </a:lnTo>
                <a:lnTo>
                  <a:pt x="14516" y="3740"/>
                </a:lnTo>
                <a:lnTo>
                  <a:pt x="15536" y="7951"/>
                </a:lnTo>
                <a:cubicBezTo>
                  <a:pt x="15768" y="7937"/>
                  <a:pt x="16002" y="7930"/>
                  <a:pt x="16234" y="7927"/>
                </a:cubicBezTo>
                <a:lnTo>
                  <a:pt x="14302" y="0"/>
                </a:lnTo>
                <a:close/>
                <a:moveTo>
                  <a:pt x="13309" y="6341"/>
                </a:moveTo>
                <a:lnTo>
                  <a:pt x="3435" y="7852"/>
                </a:lnTo>
                <a:cubicBezTo>
                  <a:pt x="3435" y="7852"/>
                  <a:pt x="3810" y="9363"/>
                  <a:pt x="3810" y="9363"/>
                </a:cubicBezTo>
                <a:lnTo>
                  <a:pt x="13658" y="7803"/>
                </a:lnTo>
                <a:lnTo>
                  <a:pt x="13309" y="6341"/>
                </a:lnTo>
                <a:close/>
                <a:moveTo>
                  <a:pt x="15938" y="8719"/>
                </a:moveTo>
                <a:cubicBezTo>
                  <a:pt x="12820" y="8719"/>
                  <a:pt x="10304" y="9648"/>
                  <a:pt x="10304" y="10800"/>
                </a:cubicBezTo>
                <a:lnTo>
                  <a:pt x="10304" y="12881"/>
                </a:lnTo>
                <a:cubicBezTo>
                  <a:pt x="10304" y="14033"/>
                  <a:pt x="12820" y="14986"/>
                  <a:pt x="15938" y="14986"/>
                </a:cubicBezTo>
                <a:cubicBezTo>
                  <a:pt x="19061" y="14986"/>
                  <a:pt x="21600" y="14033"/>
                  <a:pt x="21600" y="12881"/>
                </a:cubicBezTo>
                <a:lnTo>
                  <a:pt x="21600" y="10800"/>
                </a:lnTo>
                <a:cubicBezTo>
                  <a:pt x="21600" y="9648"/>
                  <a:pt x="19061" y="8719"/>
                  <a:pt x="15938" y="8719"/>
                </a:cubicBezTo>
                <a:close/>
                <a:moveTo>
                  <a:pt x="15938" y="9239"/>
                </a:moveTo>
                <a:cubicBezTo>
                  <a:pt x="19048" y="9239"/>
                  <a:pt x="21037" y="10162"/>
                  <a:pt x="21037" y="10800"/>
                </a:cubicBezTo>
                <a:cubicBezTo>
                  <a:pt x="21037" y="11439"/>
                  <a:pt x="19043" y="12361"/>
                  <a:pt x="15938" y="12361"/>
                </a:cubicBezTo>
                <a:cubicBezTo>
                  <a:pt x="12835" y="12361"/>
                  <a:pt x="10867" y="11439"/>
                  <a:pt x="10867" y="10800"/>
                </a:cubicBezTo>
                <a:cubicBezTo>
                  <a:pt x="10867" y="10162"/>
                  <a:pt x="12835" y="9239"/>
                  <a:pt x="15938" y="9239"/>
                </a:cubicBezTo>
                <a:close/>
                <a:moveTo>
                  <a:pt x="9633" y="10305"/>
                </a:moveTo>
                <a:lnTo>
                  <a:pt x="4293" y="11196"/>
                </a:lnTo>
                <a:cubicBezTo>
                  <a:pt x="4293" y="11196"/>
                  <a:pt x="4669" y="12707"/>
                  <a:pt x="4669" y="12707"/>
                </a:cubicBezTo>
                <a:lnTo>
                  <a:pt x="9606" y="11865"/>
                </a:lnTo>
                <a:lnTo>
                  <a:pt x="9606" y="10651"/>
                </a:lnTo>
                <a:cubicBezTo>
                  <a:pt x="9606" y="10531"/>
                  <a:pt x="9610" y="10416"/>
                  <a:pt x="9633" y="10305"/>
                </a:cubicBezTo>
                <a:close/>
                <a:moveTo>
                  <a:pt x="9552" y="14268"/>
                </a:moveTo>
                <a:cubicBezTo>
                  <a:pt x="9552" y="14268"/>
                  <a:pt x="5152" y="15036"/>
                  <a:pt x="5152" y="15036"/>
                </a:cubicBezTo>
                <a:lnTo>
                  <a:pt x="5527" y="16596"/>
                </a:lnTo>
                <a:lnTo>
                  <a:pt x="9552" y="15853"/>
                </a:lnTo>
                <a:lnTo>
                  <a:pt x="9552" y="14268"/>
                </a:lnTo>
                <a:close/>
                <a:moveTo>
                  <a:pt x="10304" y="14268"/>
                </a:moveTo>
                <a:lnTo>
                  <a:pt x="10304" y="16349"/>
                </a:lnTo>
                <a:cubicBezTo>
                  <a:pt x="10304" y="17501"/>
                  <a:pt x="12820" y="18429"/>
                  <a:pt x="15938" y="18429"/>
                </a:cubicBezTo>
                <a:cubicBezTo>
                  <a:pt x="19061" y="18429"/>
                  <a:pt x="21600" y="17501"/>
                  <a:pt x="21600" y="16349"/>
                </a:cubicBezTo>
                <a:lnTo>
                  <a:pt x="21600" y="14268"/>
                </a:lnTo>
                <a:cubicBezTo>
                  <a:pt x="21600" y="15420"/>
                  <a:pt x="19061" y="16349"/>
                  <a:pt x="15938" y="16349"/>
                </a:cubicBezTo>
                <a:cubicBezTo>
                  <a:pt x="12820" y="16349"/>
                  <a:pt x="10304" y="15420"/>
                  <a:pt x="10304" y="14268"/>
                </a:cubicBezTo>
                <a:close/>
                <a:moveTo>
                  <a:pt x="10304" y="17438"/>
                </a:moveTo>
                <a:lnTo>
                  <a:pt x="10304" y="19519"/>
                </a:lnTo>
                <a:cubicBezTo>
                  <a:pt x="10304" y="20671"/>
                  <a:pt x="12820" y="21600"/>
                  <a:pt x="15938" y="21600"/>
                </a:cubicBezTo>
                <a:cubicBezTo>
                  <a:pt x="19061" y="21600"/>
                  <a:pt x="21600" y="20671"/>
                  <a:pt x="21600" y="19519"/>
                </a:cubicBezTo>
                <a:lnTo>
                  <a:pt x="21600" y="17438"/>
                </a:lnTo>
                <a:cubicBezTo>
                  <a:pt x="21600" y="18590"/>
                  <a:pt x="19061" y="19519"/>
                  <a:pt x="15938" y="19519"/>
                </a:cubicBezTo>
                <a:cubicBezTo>
                  <a:pt x="12820" y="19519"/>
                  <a:pt x="10304" y="18590"/>
                  <a:pt x="10304" y="17438"/>
                </a:cubicBezTo>
                <a:close/>
              </a:path>
            </a:pathLst>
          </a:custGeom>
          <a:solidFill>
            <a:schemeClr val="bg1"/>
          </a:solidFill>
          <a:ln w="12700">
            <a:miter lim="400000"/>
          </a:ln>
        </p:spPr>
        <p:txBody>
          <a:bodyPr lIns="19051" tIns="19051" rIns="19051" bIns="1905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17" name="矩形 16"/>
          <p:cNvSpPr/>
          <p:nvPr/>
        </p:nvSpPr>
        <p:spPr>
          <a:xfrm>
            <a:off x="6344972" y="1772212"/>
            <a:ext cx="3226031" cy="1169551"/>
          </a:xfrm>
          <a:prstGeom prst="rect">
            <a:avLst/>
          </a:prstGeom>
        </p:spPr>
        <p:txBody>
          <a:bodyPr wrap="square">
            <a:spAutoFit/>
          </a:bodyPr>
          <a:lstStyle/>
          <a:p>
            <a:pPr marL="285750" indent="-285750">
              <a:buFont typeface="Arial" panose="020B0604020202020204" pitchFamily="34" charset="0"/>
              <a:buChar char="•"/>
            </a:pPr>
            <a:r>
              <a:rPr lang="en-CA" altLang="zh-CN" sz="1400" dirty="0">
                <a:solidFill>
                  <a:schemeClr val="tx1">
                    <a:lumMod val="50000"/>
                    <a:lumOff val="50000"/>
                  </a:schemeClr>
                </a:solidFill>
                <a:latin typeface="+mj-lt"/>
              </a:rPr>
              <a:t>Types (Condos/Apt, House/Townhouse) Walk Scores (1-100)</a:t>
            </a:r>
          </a:p>
          <a:p>
            <a:pPr marL="285750" indent="-285750">
              <a:buFont typeface="Arial" panose="020B0604020202020204" pitchFamily="34" charset="0"/>
              <a:buChar char="•"/>
            </a:pPr>
            <a:r>
              <a:rPr lang="en-CA" altLang="zh-CN" sz="1400" dirty="0">
                <a:solidFill>
                  <a:schemeClr val="tx1">
                    <a:lumMod val="50000"/>
                    <a:lumOff val="50000"/>
                  </a:schemeClr>
                </a:solidFill>
                <a:latin typeface="+mj-lt"/>
              </a:rPr>
              <a:t>Meaningful and Meaningless labels</a:t>
            </a:r>
          </a:p>
          <a:p>
            <a:pPr marL="285750" indent="-285750">
              <a:buFont typeface="Arial" panose="020B0604020202020204" pitchFamily="34" charset="0"/>
              <a:buChar char="•"/>
            </a:pPr>
            <a:r>
              <a:rPr lang="en-CA" altLang="zh-CN" sz="1400" dirty="0">
                <a:solidFill>
                  <a:schemeClr val="tx1">
                    <a:lumMod val="50000"/>
                    <a:lumOff val="50000"/>
                  </a:schemeClr>
                </a:solidFill>
                <a:latin typeface="+mj-lt"/>
              </a:rPr>
              <a:t>Price, lot size, bedrooms, bathrooms</a:t>
            </a:r>
          </a:p>
          <a:p>
            <a:endParaRPr lang="zh-CN" altLang="en-US" sz="1400" dirty="0">
              <a:solidFill>
                <a:schemeClr val="tx1">
                  <a:lumMod val="50000"/>
                  <a:lumOff val="50000"/>
                </a:schemeClr>
              </a:solidFill>
              <a:latin typeface="+mj-lt"/>
            </a:endParaRPr>
          </a:p>
        </p:txBody>
      </p:sp>
      <p:sp>
        <p:nvSpPr>
          <p:cNvPr id="19" name="矩形 18"/>
          <p:cNvSpPr/>
          <p:nvPr/>
        </p:nvSpPr>
        <p:spPr>
          <a:xfrm>
            <a:off x="6409850" y="3979252"/>
            <a:ext cx="3790440" cy="2893100"/>
          </a:xfrm>
          <a:prstGeom prst="rect">
            <a:avLst/>
          </a:prstGeom>
        </p:spPr>
        <p:txBody>
          <a:bodyPr wrap="square">
            <a:spAutoFit/>
          </a:bodyPr>
          <a:lstStyle/>
          <a:p>
            <a:pPr marL="285750" indent="-285750">
              <a:buFont typeface="Arial" panose="020B0604020202020204" pitchFamily="34" charset="0"/>
              <a:buChar char="•"/>
            </a:pPr>
            <a:r>
              <a:rPr lang="en-CA" altLang="zh-CN" sz="1400" dirty="0">
                <a:solidFill>
                  <a:schemeClr val="tx1">
                    <a:lumMod val="50000"/>
                    <a:lumOff val="50000"/>
                  </a:schemeClr>
                </a:solidFill>
                <a:latin typeface="+mj-lt"/>
              </a:rPr>
              <a:t>Price </a:t>
            </a:r>
            <a:r>
              <a:rPr lang="en-US" altLang="zh-CN" sz="1400" dirty="0">
                <a:solidFill>
                  <a:schemeClr val="tx1">
                    <a:lumMod val="50000"/>
                    <a:lumOff val="50000"/>
                  </a:schemeClr>
                </a:solidFill>
                <a:latin typeface="+mj-lt"/>
              </a:rPr>
              <a:t>Distribution</a:t>
            </a:r>
          </a:p>
          <a:p>
            <a:pPr marL="285750" indent="-285750">
              <a:buFont typeface="Arial" panose="020B0604020202020204" pitchFamily="34" charset="0"/>
              <a:buChar char="•"/>
            </a:pPr>
            <a:r>
              <a:rPr lang="en-CA" altLang="zh-CN" sz="1400" dirty="0">
                <a:solidFill>
                  <a:schemeClr val="tx1">
                    <a:lumMod val="50000"/>
                    <a:lumOff val="50000"/>
                  </a:schemeClr>
                </a:solidFill>
                <a:latin typeface="+mj-lt"/>
              </a:rPr>
              <a:t>Main Resource for the real estate data</a:t>
            </a:r>
          </a:p>
          <a:p>
            <a:pPr marL="285750" indent="-285750">
              <a:buFont typeface="Arial" panose="020B0604020202020204" pitchFamily="34" charset="0"/>
              <a:buChar char="•"/>
            </a:pPr>
            <a:r>
              <a:rPr lang="en-CA" altLang="zh-CN" sz="1400" dirty="0">
                <a:solidFill>
                  <a:schemeClr val="tx1">
                    <a:lumMod val="50000"/>
                    <a:lumOff val="50000"/>
                  </a:schemeClr>
                </a:solidFill>
                <a:latin typeface="+mj-lt"/>
              </a:rPr>
              <a:t>T</a:t>
            </a:r>
            <a:r>
              <a:rPr lang="en-US" altLang="zh-CN" sz="1400" dirty="0">
                <a:solidFill>
                  <a:schemeClr val="tx1">
                    <a:lumMod val="50000"/>
                    <a:lumOff val="50000"/>
                  </a:schemeClr>
                </a:solidFill>
                <a:latin typeface="+mj-lt"/>
              </a:rPr>
              <a:t>ypes of properties for sale on the market </a:t>
            </a:r>
          </a:p>
          <a:p>
            <a:pPr marL="285750" indent="-285750">
              <a:buFont typeface="Arial" panose="020B0604020202020204" pitchFamily="34" charset="0"/>
              <a:buChar char="•"/>
            </a:pPr>
            <a:r>
              <a:rPr lang="en-US" altLang="zh-CN" sz="1400" dirty="0">
                <a:solidFill>
                  <a:schemeClr val="tx1">
                    <a:lumMod val="50000"/>
                    <a:lumOff val="50000"/>
                  </a:schemeClr>
                </a:solidFill>
                <a:latin typeface="+mj-lt"/>
              </a:rPr>
              <a:t>200 Prices change vs Neibourghhood, Type Correlation</a:t>
            </a:r>
          </a:p>
          <a:p>
            <a:pPr marL="285750" indent="-285750">
              <a:buFont typeface="Arial" panose="020B0604020202020204" pitchFamily="34" charset="0"/>
              <a:buChar char="•"/>
            </a:pPr>
            <a:r>
              <a:rPr lang="en-US" altLang="zh-CN" sz="1400" dirty="0">
                <a:solidFill>
                  <a:schemeClr val="tx1">
                    <a:lumMod val="50000"/>
                    <a:lumOff val="50000"/>
                  </a:schemeClr>
                </a:solidFill>
                <a:latin typeface="+mj-lt"/>
              </a:rPr>
              <a:t>50 highest-price vs lowest-price properties</a:t>
            </a:r>
          </a:p>
          <a:p>
            <a:pPr marL="285750" indent="-285750">
              <a:buFont typeface="Arial" panose="020B0604020202020204" pitchFamily="34" charset="0"/>
              <a:buChar char="•"/>
            </a:pPr>
            <a:r>
              <a:rPr lang="en-CA" altLang="zh-CN" sz="1400" dirty="0">
                <a:solidFill>
                  <a:schemeClr val="tx1">
                    <a:lumMod val="50000"/>
                    <a:lumOff val="50000"/>
                  </a:schemeClr>
                </a:solidFill>
                <a:latin typeface="+mj-lt"/>
              </a:rPr>
              <a:t>Prices change vs Lot Size Correlation</a:t>
            </a:r>
          </a:p>
          <a:p>
            <a:pPr marL="285750" indent="-285750">
              <a:buFont typeface="Arial" panose="020B0604020202020204" pitchFamily="34" charset="0"/>
              <a:buChar char="•"/>
            </a:pPr>
            <a:r>
              <a:rPr lang="en-CA" altLang="zh-CN" sz="1400" dirty="0">
                <a:solidFill>
                  <a:schemeClr val="tx1">
                    <a:lumMod val="50000"/>
                    <a:lumOff val="50000"/>
                  </a:schemeClr>
                </a:solidFill>
                <a:latin typeface="+mj-lt"/>
              </a:rPr>
              <a:t>Prices vs Bedrooms and Bathrooms Correlation</a:t>
            </a:r>
          </a:p>
          <a:p>
            <a:pPr marL="285750" indent="-285750">
              <a:buFont typeface="Arial" panose="020B0604020202020204" pitchFamily="34" charset="0"/>
              <a:buChar char="•"/>
            </a:pPr>
            <a:endParaRPr lang="en-CA" altLang="zh-CN" sz="1400" dirty="0">
              <a:solidFill>
                <a:schemeClr val="tx1">
                  <a:lumMod val="50000"/>
                  <a:lumOff val="50000"/>
                </a:schemeClr>
              </a:solidFill>
            </a:endParaRPr>
          </a:p>
          <a:p>
            <a:pPr marL="285750" indent="-285750">
              <a:buFont typeface="Arial" panose="020B0604020202020204" pitchFamily="34" charset="0"/>
              <a:buChar char="•"/>
            </a:pPr>
            <a:endParaRPr lang="en-US" altLang="zh-CN" sz="1400" dirty="0">
              <a:solidFill>
                <a:schemeClr val="tx1">
                  <a:lumMod val="50000"/>
                  <a:lumOff val="50000"/>
                </a:schemeClr>
              </a:solidFill>
            </a:endParaRPr>
          </a:p>
          <a:p>
            <a:pPr marL="285750" indent="-285750">
              <a:buFont typeface="Arial" panose="020B0604020202020204" pitchFamily="34" charset="0"/>
              <a:buChar char="•"/>
            </a:pPr>
            <a:endParaRPr lang="en-CA" altLang="zh-CN" sz="1400" dirty="0">
              <a:solidFill>
                <a:schemeClr val="tx1">
                  <a:lumMod val="50000"/>
                  <a:lumOff val="50000"/>
                </a:schemeClr>
              </a:solidFill>
              <a:latin typeface="+mj-lt"/>
            </a:endParaRPr>
          </a:p>
          <a:p>
            <a:endParaRPr lang="zh-CN" altLang="en-US" sz="1400" dirty="0">
              <a:solidFill>
                <a:schemeClr val="tx1">
                  <a:lumMod val="50000"/>
                  <a:lumOff val="50000"/>
                </a:schemeClr>
              </a:solidFill>
              <a:latin typeface="+mj-lt"/>
            </a:endParaRPr>
          </a:p>
        </p:txBody>
      </p:sp>
      <p:sp>
        <p:nvSpPr>
          <p:cNvPr id="21" name="文本框 20"/>
          <p:cNvSpPr txBox="1"/>
          <p:nvPr/>
        </p:nvSpPr>
        <p:spPr>
          <a:xfrm>
            <a:off x="4509860" y="1062294"/>
            <a:ext cx="2618537" cy="461665"/>
          </a:xfrm>
          <a:prstGeom prst="rect">
            <a:avLst/>
          </a:prstGeom>
          <a:noFill/>
        </p:spPr>
        <p:txBody>
          <a:bodyPr wrap="none" rtlCol="0">
            <a:spAutoFit/>
          </a:bodyPr>
          <a:lstStyle/>
          <a:p>
            <a:r>
              <a:rPr lang="en-CA" altLang="zh-CN" sz="2400" dirty="0">
                <a:latin typeface="+mj-lt"/>
              </a:rPr>
              <a:t>Findings of the data</a:t>
            </a:r>
            <a:endParaRPr lang="zh-CN" altLang="en-US" sz="2400" dirty="0">
              <a:latin typeface="汉仪君黑-45简" panose="020B0604020202020204" pitchFamily="34" charset="-122"/>
              <a:ea typeface="汉仪君黑-45简" panose="020B0604020202020204" pitchFamily="34" charset="-122"/>
            </a:endParaRPr>
          </a:p>
        </p:txBody>
      </p:sp>
      <p:sp>
        <p:nvSpPr>
          <p:cNvPr id="22" name="文本框 21"/>
          <p:cNvSpPr txBox="1"/>
          <p:nvPr/>
        </p:nvSpPr>
        <p:spPr>
          <a:xfrm>
            <a:off x="4558543" y="3237673"/>
            <a:ext cx="2935997" cy="461665"/>
          </a:xfrm>
          <a:prstGeom prst="rect">
            <a:avLst/>
          </a:prstGeom>
          <a:noFill/>
        </p:spPr>
        <p:txBody>
          <a:bodyPr wrap="none" rtlCol="0">
            <a:spAutoFit/>
          </a:bodyPr>
          <a:lstStyle/>
          <a:p>
            <a:r>
              <a:rPr lang="en-CA" altLang="zh-CN" sz="2400" dirty="0">
                <a:latin typeface="+mj-lt"/>
                <a:ea typeface="汉仪君黑-45简" panose="020B0604020202020204" pitchFamily="34" charset="-122"/>
              </a:rPr>
              <a:t>Interesting real estate </a:t>
            </a:r>
            <a:endParaRPr lang="zh-CN" altLang="en-US" sz="2400" dirty="0">
              <a:latin typeface="汉仪君黑-45简" panose="020B0604020202020204" pitchFamily="34" charset="-122"/>
              <a:ea typeface="汉仪君黑-45简" panose="020B0604020202020204" pitchFamily="34" charset="-122"/>
            </a:endParaRPr>
          </a:p>
        </p:txBody>
      </p:sp>
      <p:pic>
        <p:nvPicPr>
          <p:cNvPr id="5" name="Picture 4">
            <a:extLst>
              <a:ext uri="{FF2B5EF4-FFF2-40B4-BE49-F238E27FC236}">
                <a16:creationId xmlns:a16="http://schemas.microsoft.com/office/drawing/2014/main" id="{01B0502F-988B-8A71-EE68-6954B3F24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7635" y="654431"/>
            <a:ext cx="1927460" cy="2268922"/>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down)">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sp>
        <p:nvSpPr>
          <p:cNvPr id="8" name="矩形 7"/>
          <p:cNvSpPr/>
          <p:nvPr/>
        </p:nvSpPr>
        <p:spPr>
          <a:xfrm>
            <a:off x="955964" y="4959927"/>
            <a:ext cx="10280073" cy="1256145"/>
          </a:xfrm>
          <a:prstGeom prst="rect">
            <a:avLst/>
          </a:prstGeom>
          <a:solidFill>
            <a:srgbClr val="9DC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p:nvSpPr>
        <p:spPr>
          <a:xfrm>
            <a:off x="0" y="0"/>
            <a:ext cx="286327" cy="829859"/>
          </a:xfrm>
          <a:prstGeom prst="rect">
            <a:avLst/>
          </a:prstGeom>
          <a:solidFill>
            <a:srgbClr val="28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37310" y="368194"/>
            <a:ext cx="4167551" cy="461665"/>
          </a:xfrm>
          <a:prstGeom prst="rect">
            <a:avLst/>
          </a:prstGeom>
          <a:noFill/>
        </p:spPr>
        <p:txBody>
          <a:bodyPr wrap="none" rtlCol="0">
            <a:spAutoFit/>
          </a:bodyPr>
          <a:lstStyle/>
          <a:p>
            <a:r>
              <a:rPr lang="en-CA" altLang="zh-CN" sz="2400" b="1" dirty="0">
                <a:latin typeface="+mj-lt"/>
              </a:rPr>
              <a:t>Analyzing the dataset of Toronto</a:t>
            </a:r>
            <a:endParaRPr lang="zh-CN" altLang="en-US" sz="2400" b="1" dirty="0">
              <a:latin typeface="汉仪君黑-45简" panose="020B0604020202020204" pitchFamily="34" charset="-122"/>
              <a:ea typeface="汉仪君黑-45简" panose="020B0604020202020204" pitchFamily="34" charset="-122"/>
            </a:endParaRPr>
          </a:p>
        </p:txBody>
      </p:sp>
      <p:sp>
        <p:nvSpPr>
          <p:cNvPr id="3" name="平行四边形 2"/>
          <p:cNvSpPr/>
          <p:nvPr/>
        </p:nvSpPr>
        <p:spPr>
          <a:xfrm>
            <a:off x="0" y="0"/>
            <a:ext cx="637310" cy="829859"/>
          </a:xfrm>
          <a:prstGeom prst="parallelogram">
            <a:avLst>
              <a:gd name="adj" fmla="val 45290"/>
            </a:avLst>
          </a:prstGeom>
          <a:solidFill>
            <a:srgbClr val="57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546734" y="5441844"/>
            <a:ext cx="4257964" cy="523220"/>
          </a:xfrm>
          <a:prstGeom prst="rect">
            <a:avLst/>
          </a:prstGeom>
        </p:spPr>
        <p:txBody>
          <a:bodyPr wrap="square">
            <a:spAutoFit/>
          </a:bodyPr>
          <a:lstStyle/>
          <a:p>
            <a:pPr algn="ctr"/>
            <a:r>
              <a:rPr lang="en-CA" altLang="zh-CN" sz="1400" dirty="0">
                <a:solidFill>
                  <a:schemeClr val="bg1"/>
                </a:solidFill>
                <a:latin typeface="+mj-lt"/>
              </a:rPr>
              <a:t>The frequency of listings’ shows the most popular price of properties for sale</a:t>
            </a:r>
            <a:endParaRPr lang="zh-CN" altLang="en-US" sz="1400" dirty="0">
              <a:solidFill>
                <a:schemeClr val="bg1"/>
              </a:solidFill>
              <a:latin typeface="+mj-lt"/>
            </a:endParaRPr>
          </a:p>
        </p:txBody>
      </p:sp>
      <p:sp>
        <p:nvSpPr>
          <p:cNvPr id="12" name="矩形 11"/>
          <p:cNvSpPr/>
          <p:nvPr/>
        </p:nvSpPr>
        <p:spPr>
          <a:xfrm>
            <a:off x="6391385" y="5441844"/>
            <a:ext cx="4257964" cy="307777"/>
          </a:xfrm>
          <a:prstGeom prst="rect">
            <a:avLst/>
          </a:prstGeom>
        </p:spPr>
        <p:txBody>
          <a:bodyPr wrap="square">
            <a:spAutoFit/>
          </a:bodyPr>
          <a:lstStyle/>
          <a:p>
            <a:pPr algn="ctr"/>
            <a:r>
              <a:rPr lang="en-CA" altLang="zh-CN" sz="1400" dirty="0">
                <a:solidFill>
                  <a:schemeClr val="bg1"/>
                </a:solidFill>
                <a:latin typeface="+mj-lt"/>
              </a:rPr>
              <a:t>Statistic data for the three numeric labels of the dataset</a:t>
            </a:r>
            <a:endParaRPr lang="zh-CN" altLang="en-US" sz="1400" dirty="0">
              <a:solidFill>
                <a:schemeClr val="bg1"/>
              </a:solidFill>
              <a:latin typeface="+mj-lt"/>
            </a:endParaRPr>
          </a:p>
        </p:txBody>
      </p:sp>
      <p:sp>
        <p:nvSpPr>
          <p:cNvPr id="13" name="文本框 12"/>
          <p:cNvSpPr txBox="1"/>
          <p:nvPr/>
        </p:nvSpPr>
        <p:spPr>
          <a:xfrm>
            <a:off x="2817949" y="5041734"/>
            <a:ext cx="970843" cy="707886"/>
          </a:xfrm>
          <a:prstGeom prst="rect">
            <a:avLst/>
          </a:prstGeom>
          <a:noFill/>
        </p:spPr>
        <p:txBody>
          <a:bodyPr wrap="none" rtlCol="0">
            <a:spAutoFit/>
          </a:bodyPr>
          <a:lstStyle/>
          <a:p>
            <a:r>
              <a:rPr lang="en-CA" altLang="zh-CN" sz="2000" dirty="0">
                <a:solidFill>
                  <a:schemeClr val="bg1"/>
                </a:solidFill>
                <a:latin typeface="+mj-lt"/>
              </a:rPr>
              <a:t>Insights</a:t>
            </a:r>
            <a:endParaRPr lang="zh-CN" altLang="en-US" sz="2000" spc="600" dirty="0">
              <a:solidFill>
                <a:schemeClr val="bg1"/>
              </a:solidFill>
              <a:latin typeface="汉仪君黑-45简" panose="020B0604020202020204" pitchFamily="34" charset="-122"/>
              <a:ea typeface="汉仪君黑-45简" panose="020B0604020202020204" pitchFamily="34" charset="-122"/>
            </a:endParaRPr>
          </a:p>
          <a:p>
            <a:endParaRPr lang="zh-CN" altLang="en-US" sz="2000" spc="600" dirty="0">
              <a:solidFill>
                <a:schemeClr val="bg1"/>
              </a:solidFill>
              <a:latin typeface="汉仪君黑-45简" panose="020B0604020202020204" pitchFamily="34" charset="-122"/>
              <a:ea typeface="汉仪君黑-45简" panose="020B0604020202020204" pitchFamily="34" charset="-122"/>
            </a:endParaRPr>
          </a:p>
        </p:txBody>
      </p:sp>
      <p:sp>
        <p:nvSpPr>
          <p:cNvPr id="14" name="文本框 13"/>
          <p:cNvSpPr txBox="1"/>
          <p:nvPr/>
        </p:nvSpPr>
        <p:spPr>
          <a:xfrm>
            <a:off x="7842531" y="5041734"/>
            <a:ext cx="970843" cy="400110"/>
          </a:xfrm>
          <a:prstGeom prst="rect">
            <a:avLst/>
          </a:prstGeom>
          <a:noFill/>
        </p:spPr>
        <p:txBody>
          <a:bodyPr wrap="none" rtlCol="0">
            <a:spAutoFit/>
          </a:bodyPr>
          <a:lstStyle/>
          <a:p>
            <a:r>
              <a:rPr lang="en-CA" altLang="zh-CN" sz="2000" dirty="0">
                <a:solidFill>
                  <a:schemeClr val="bg1"/>
                </a:solidFill>
                <a:latin typeface="+mj-lt"/>
              </a:rPr>
              <a:t>Insights</a:t>
            </a:r>
            <a:endParaRPr lang="zh-CN" altLang="en-US" sz="2000" spc="600" dirty="0">
              <a:solidFill>
                <a:schemeClr val="bg1"/>
              </a:solidFill>
              <a:latin typeface="汉仪君黑-45简" panose="020B0604020202020204" pitchFamily="34" charset="-122"/>
              <a:ea typeface="汉仪君黑-45简" panose="020B0604020202020204" pitchFamily="34" charset="-122"/>
            </a:endParaRPr>
          </a:p>
        </p:txBody>
      </p:sp>
      <p:pic>
        <p:nvPicPr>
          <p:cNvPr id="5" name="Picture 4">
            <a:extLst>
              <a:ext uri="{FF2B5EF4-FFF2-40B4-BE49-F238E27FC236}">
                <a16:creationId xmlns:a16="http://schemas.microsoft.com/office/drawing/2014/main" id="{8B19B34A-A1D7-B92D-F687-BDE6BCA235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120" y="1230099"/>
            <a:ext cx="5632739" cy="3611580"/>
          </a:xfrm>
          <a:prstGeom prst="rect">
            <a:avLst/>
          </a:prstGeom>
        </p:spPr>
      </p:pic>
      <p:pic>
        <p:nvPicPr>
          <p:cNvPr id="11" name="Picture 10">
            <a:extLst>
              <a:ext uri="{FF2B5EF4-FFF2-40B4-BE49-F238E27FC236}">
                <a16:creationId xmlns:a16="http://schemas.microsoft.com/office/drawing/2014/main" id="{F7D71AC4-35F0-A27F-F24D-5F7045B74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1385" y="1140001"/>
            <a:ext cx="4718292" cy="3530781"/>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fffed34e-8fc5-4505-a616-ca99b3340113"/>
  <p:tag name="COMMONDATA" val="eyJjb3VudCI6MiwiaGRpZCI6ImJiNGQ2ZDNiODYyZTA4MmY5ZDc2YThjNWNkNjAxYzQxIiwidXNlckNvdW50Ijoy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709</TotalTime>
  <Words>885</Words>
  <Application>Microsoft Office PowerPoint</Application>
  <PresentationFormat>Widescreen</PresentationFormat>
  <Paragraphs>115</Paragraphs>
  <Slides>16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Gill Sans</vt:lpstr>
      <vt:lpstr>Calibri</vt:lpstr>
      <vt:lpstr>Calibri Light</vt:lpstr>
      <vt:lpstr>汉仪君黑-45简</vt:lpstr>
      <vt:lpstr>Arial</vt:lpstr>
      <vt:lpstr>Roboto</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微软公司</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尹 欢</dc:creator>
  <cp:lastModifiedBy>VIVIAN KUANG</cp:lastModifiedBy>
  <cp:revision>33</cp:revision>
  <dcterms:created xsi:type="dcterms:W3CDTF">2020-10-16T03:28:00Z</dcterms:created>
  <dcterms:modified xsi:type="dcterms:W3CDTF">2023-06-22T13:36:35Z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2052-11.1.0.12980</vt:lpwstr>
  </property>
  <property fmtid="{D5CDD505-2E9C-101B-9397-08002B2CF9AE}" pid="3" name="KSOTemplateUUID">
    <vt:lpwstr>v1.0_mb_9P8HmsgyNRD/6HFrXRmchQ==</vt:lpwstr>
  </property>
  <property fmtid="{D5CDD505-2E9C-101B-9397-08002B2CF9AE}" pid="4" name="ICV">
    <vt:lpwstr>9BEFBBBB6A964AC0A071BB8E55C74DEC</vt:lpwstr>
  </property>
</Properties>
</file>